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8" r:id="rId5"/>
    <p:sldId id="256" r:id="rId6"/>
    <p:sldId id="269" r:id="rId7"/>
    <p:sldId id="270" r:id="rId8"/>
    <p:sldId id="271" r:id="rId9"/>
    <p:sldId id="272" r:id="rId10"/>
    <p:sldId id="273" r:id="rId11"/>
    <p:sldId id="276" r:id="rId12"/>
    <p:sldId id="274" r:id="rId13"/>
    <p:sldId id="275" r:id="rId14"/>
    <p:sldId id="278" r:id="rId15"/>
    <p:sldId id="279" r:id="rId16"/>
    <p:sldId id="280" r:id="rId17"/>
    <p:sldId id="277" r:id="rId18"/>
    <p:sldId id="281" r:id="rId19"/>
    <p:sldId id="21134165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62620-5445-4DC9-8D7F-638415A972C1}" v="1" dt="2026-01-30T23:12:59.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7" autoAdjust="0"/>
    <p:restoredTop sz="89440"/>
  </p:normalViewPr>
  <p:slideViewPr>
    <p:cSldViewPr snapToGrid="0">
      <p:cViewPr varScale="1">
        <p:scale>
          <a:sx n="56" d="100"/>
          <a:sy n="56" d="100"/>
        </p:scale>
        <p:origin x="84"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247" d="100"/>
          <a:sy n="247" d="100"/>
        </p:scale>
        <p:origin x="448" y="-2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Hill" userId="fa5d29af-dacf-45ac-b59a-70e98c2cda56" providerId="ADAL" clId="{870C1A12-03A5-484C-8838-CDB13E2E02B2}"/>
    <pc:docChg chg="addSld modSld">
      <pc:chgData name="Danielle Hill" userId="fa5d29af-dacf-45ac-b59a-70e98c2cda56" providerId="ADAL" clId="{870C1A12-03A5-484C-8838-CDB13E2E02B2}" dt="2026-01-30T23:12:59.590" v="0"/>
      <pc:docMkLst>
        <pc:docMk/>
      </pc:docMkLst>
      <pc:sldChg chg="add">
        <pc:chgData name="Danielle Hill" userId="fa5d29af-dacf-45ac-b59a-70e98c2cda56" providerId="ADAL" clId="{870C1A12-03A5-484C-8838-CDB13E2E02B2}" dt="2026-01-30T23:12:59.590" v="0"/>
        <pc:sldMkLst>
          <pc:docMk/>
          <pc:sldMk cId="1229121936" sldId="2113416572"/>
        </pc:sldMkLst>
      </pc:sldChg>
    </pc:docChg>
  </pc:docChgLst>
  <pc:docChgLst>
    <pc:chgData name="Rachel Johnson" userId="6543a567-5d25-46af-b65e-6e8a26f7346b" providerId="ADAL" clId="{34B7A32C-A69E-5D85-8935-8C05DC956557}"/>
    <pc:docChg chg="custSel addSld delSld modSld">
      <pc:chgData name="Rachel Johnson" userId="6543a567-5d25-46af-b65e-6e8a26f7346b" providerId="ADAL" clId="{34B7A32C-A69E-5D85-8935-8C05DC956557}" dt="2026-01-28T11:24:25.332" v="12737" actId="20577"/>
      <pc:docMkLst>
        <pc:docMk/>
      </pc:docMkLst>
      <pc:sldChg chg="addSp delSp modSp mod">
        <pc:chgData name="Rachel Johnson" userId="6543a567-5d25-46af-b65e-6e8a26f7346b" providerId="ADAL" clId="{34B7A32C-A69E-5D85-8935-8C05DC956557}" dt="2026-01-28T10:45:05.456" v="10736" actId="20577"/>
        <pc:sldMkLst>
          <pc:docMk/>
          <pc:sldMk cId="3820443526" sldId="256"/>
        </pc:sldMkLst>
        <pc:spChg chg="mod">
          <ac:chgData name="Rachel Johnson" userId="6543a567-5d25-46af-b65e-6e8a26f7346b" providerId="ADAL" clId="{34B7A32C-A69E-5D85-8935-8C05DC956557}" dt="2026-01-28T10:45:05.456" v="10736" actId="20577"/>
          <ac:spMkLst>
            <pc:docMk/>
            <pc:sldMk cId="3820443526" sldId="256"/>
            <ac:spMk id="4" creationId="{61F9ADD5-A930-162C-C8C5-9645FDC39B70}"/>
          </ac:spMkLst>
        </pc:spChg>
      </pc:sldChg>
      <pc:sldChg chg="modSp new mod">
        <pc:chgData name="Rachel Johnson" userId="6543a567-5d25-46af-b65e-6e8a26f7346b" providerId="ADAL" clId="{34B7A32C-A69E-5D85-8935-8C05DC956557}" dt="2026-01-28T10:52:01.537" v="11226" actId="20577"/>
        <pc:sldMkLst>
          <pc:docMk/>
          <pc:sldMk cId="4037312611" sldId="269"/>
        </pc:sldMkLst>
        <pc:spChg chg="mod">
          <ac:chgData name="Rachel Johnson" userId="6543a567-5d25-46af-b65e-6e8a26f7346b" providerId="ADAL" clId="{34B7A32C-A69E-5D85-8935-8C05DC956557}" dt="2026-01-28T10:46:03.186" v="10807" actId="20577"/>
          <ac:spMkLst>
            <pc:docMk/>
            <pc:sldMk cId="4037312611" sldId="269"/>
            <ac:spMk id="2" creationId="{94A6BFCC-F1F1-48FD-A8BD-0981C603F90B}"/>
          </ac:spMkLst>
        </pc:spChg>
        <pc:spChg chg="mod">
          <ac:chgData name="Rachel Johnson" userId="6543a567-5d25-46af-b65e-6e8a26f7346b" providerId="ADAL" clId="{34B7A32C-A69E-5D85-8935-8C05DC956557}" dt="2026-01-28T10:46:08.635" v="10821" actId="20577"/>
          <ac:spMkLst>
            <pc:docMk/>
            <pc:sldMk cId="4037312611" sldId="269"/>
            <ac:spMk id="3" creationId="{3131DE4A-80D9-3DA1-A74D-0F48A1FE320C}"/>
          </ac:spMkLst>
        </pc:spChg>
        <pc:spChg chg="mod">
          <ac:chgData name="Rachel Johnson" userId="6543a567-5d25-46af-b65e-6e8a26f7346b" providerId="ADAL" clId="{34B7A32C-A69E-5D85-8935-8C05DC956557}" dt="2026-01-28T10:52:01.537" v="11226" actId="20577"/>
          <ac:spMkLst>
            <pc:docMk/>
            <pc:sldMk cId="4037312611" sldId="269"/>
            <ac:spMk id="4" creationId="{51D40B95-21C1-090D-691B-04158D9A839F}"/>
          </ac:spMkLst>
        </pc:spChg>
      </pc:sldChg>
      <pc:sldChg chg="delSp modSp new mod">
        <pc:chgData name="Rachel Johnson" userId="6543a567-5d25-46af-b65e-6e8a26f7346b" providerId="ADAL" clId="{34B7A32C-A69E-5D85-8935-8C05DC956557}" dt="2026-01-28T10:59:01.994" v="11273" actId="20577"/>
        <pc:sldMkLst>
          <pc:docMk/>
          <pc:sldMk cId="3024240125" sldId="270"/>
        </pc:sldMkLst>
        <pc:spChg chg="mod">
          <ac:chgData name="Rachel Johnson" userId="6543a567-5d25-46af-b65e-6e8a26f7346b" providerId="ADAL" clId="{34B7A32C-A69E-5D85-8935-8C05DC956557}" dt="2026-01-28T10:59:01.994" v="11273" actId="20577"/>
          <ac:spMkLst>
            <pc:docMk/>
            <pc:sldMk cId="3024240125" sldId="270"/>
            <ac:spMk id="2" creationId="{378473BC-BC07-B295-4E2B-79DDA2B874FB}"/>
          </ac:spMkLst>
        </pc:spChg>
        <pc:spChg chg="mod">
          <ac:chgData name="Rachel Johnson" userId="6543a567-5d25-46af-b65e-6e8a26f7346b" providerId="ADAL" clId="{34B7A32C-A69E-5D85-8935-8C05DC956557}" dt="2026-01-28T10:58:51.849" v="11266" actId="403"/>
          <ac:spMkLst>
            <pc:docMk/>
            <pc:sldMk cId="3024240125" sldId="270"/>
            <ac:spMk id="3" creationId="{B394F68F-A067-A91A-52AB-2B8B852F9670}"/>
          </ac:spMkLst>
        </pc:spChg>
      </pc:sldChg>
      <pc:sldChg chg="delSp modSp new mod modNotesTx">
        <pc:chgData name="Rachel Johnson" userId="6543a567-5d25-46af-b65e-6e8a26f7346b" providerId="ADAL" clId="{34B7A32C-A69E-5D85-8935-8C05DC956557}" dt="2026-01-28T11:01:14.647" v="11519" actId="20577"/>
        <pc:sldMkLst>
          <pc:docMk/>
          <pc:sldMk cId="1220848274" sldId="271"/>
        </pc:sldMkLst>
        <pc:spChg chg="mod">
          <ac:chgData name="Rachel Johnson" userId="6543a567-5d25-46af-b65e-6e8a26f7346b" providerId="ADAL" clId="{34B7A32C-A69E-5D85-8935-8C05DC956557}" dt="2026-01-28T10:59:55.763" v="11354" actId="20577"/>
          <ac:spMkLst>
            <pc:docMk/>
            <pc:sldMk cId="1220848274" sldId="271"/>
            <ac:spMk id="2" creationId="{9073C9DD-4200-9C16-28FD-93715DCB7889}"/>
          </ac:spMkLst>
        </pc:spChg>
        <pc:spChg chg="mod">
          <ac:chgData name="Rachel Johnson" userId="6543a567-5d25-46af-b65e-6e8a26f7346b" providerId="ADAL" clId="{34B7A32C-A69E-5D85-8935-8C05DC956557}" dt="2026-01-28T11:01:14.647" v="11519" actId="20577"/>
          <ac:spMkLst>
            <pc:docMk/>
            <pc:sldMk cId="1220848274" sldId="271"/>
            <ac:spMk id="4" creationId="{E7B7D76D-4224-E3B5-3BC1-B15E836BB0A4}"/>
          </ac:spMkLst>
        </pc:spChg>
      </pc:sldChg>
      <pc:sldChg chg="addSp delSp modSp new mod modNotesTx">
        <pc:chgData name="Rachel Johnson" userId="6543a567-5d25-46af-b65e-6e8a26f7346b" providerId="ADAL" clId="{34B7A32C-A69E-5D85-8935-8C05DC956557}" dt="2026-01-28T11:05:37.332" v="11586" actId="1076"/>
        <pc:sldMkLst>
          <pc:docMk/>
          <pc:sldMk cId="57646254" sldId="272"/>
        </pc:sldMkLst>
        <pc:spChg chg="mod">
          <ac:chgData name="Rachel Johnson" userId="6543a567-5d25-46af-b65e-6e8a26f7346b" providerId="ADAL" clId="{34B7A32C-A69E-5D85-8935-8C05DC956557}" dt="2026-01-28T11:04:54.580" v="11550" actId="1076"/>
          <ac:spMkLst>
            <pc:docMk/>
            <pc:sldMk cId="57646254" sldId="272"/>
            <ac:spMk id="2" creationId="{D19BECBE-AD22-7D60-090E-33598D79F1C1}"/>
          </ac:spMkLst>
        </pc:spChg>
        <pc:spChg chg="add mod">
          <ac:chgData name="Rachel Johnson" userId="6543a567-5d25-46af-b65e-6e8a26f7346b" providerId="ADAL" clId="{34B7A32C-A69E-5D85-8935-8C05DC956557}" dt="2026-01-28T11:05:16.748" v="11585" actId="1076"/>
          <ac:spMkLst>
            <pc:docMk/>
            <pc:sldMk cId="57646254" sldId="272"/>
            <ac:spMk id="9" creationId="{2CE6F00C-861C-500A-0081-C69221643309}"/>
          </ac:spMkLst>
        </pc:spChg>
        <pc:picChg chg="add mod">
          <ac:chgData name="Rachel Johnson" userId="6543a567-5d25-46af-b65e-6e8a26f7346b" providerId="ADAL" clId="{34B7A32C-A69E-5D85-8935-8C05DC956557}" dt="2026-01-28T11:05:37.332" v="11586" actId="1076"/>
          <ac:picMkLst>
            <pc:docMk/>
            <pc:sldMk cId="57646254" sldId="272"/>
            <ac:picMk id="8" creationId="{6789E8F1-EE93-B9A8-FAD9-73A98285CBD4}"/>
          </ac:picMkLst>
        </pc:picChg>
      </pc:sldChg>
      <pc:sldChg chg="addSp delSp modSp new mod modNotesTx">
        <pc:chgData name="Rachel Johnson" userId="6543a567-5d25-46af-b65e-6e8a26f7346b" providerId="ADAL" clId="{34B7A32C-A69E-5D85-8935-8C05DC956557}" dt="2026-01-28T11:08:45.708" v="11650" actId="20577"/>
        <pc:sldMkLst>
          <pc:docMk/>
          <pc:sldMk cId="3483520624" sldId="273"/>
        </pc:sldMkLst>
        <pc:spChg chg="add mod">
          <ac:chgData name="Rachel Johnson" userId="6543a567-5d25-46af-b65e-6e8a26f7346b" providerId="ADAL" clId="{34B7A32C-A69E-5D85-8935-8C05DC956557}" dt="2026-01-28T11:07:44.148" v="11596" actId="1076"/>
          <ac:spMkLst>
            <pc:docMk/>
            <pc:sldMk cId="3483520624" sldId="273"/>
            <ac:spMk id="7" creationId="{53221680-0D66-5E46-214B-80C443C37D4B}"/>
          </ac:spMkLst>
        </pc:spChg>
        <pc:picChg chg="add mod">
          <ac:chgData name="Rachel Johnson" userId="6543a567-5d25-46af-b65e-6e8a26f7346b" providerId="ADAL" clId="{34B7A32C-A69E-5D85-8935-8C05DC956557}" dt="2026-01-28T11:07:35.496" v="11594" actId="14100"/>
          <ac:picMkLst>
            <pc:docMk/>
            <pc:sldMk cId="3483520624" sldId="273"/>
            <ac:picMk id="6" creationId="{ABC23B0D-43BA-906B-507B-68832E19FB50}"/>
          </ac:picMkLst>
        </pc:picChg>
      </pc:sldChg>
      <pc:sldChg chg="delSp modSp new mod">
        <pc:chgData name="Rachel Johnson" userId="6543a567-5d25-46af-b65e-6e8a26f7346b" providerId="ADAL" clId="{34B7A32C-A69E-5D85-8935-8C05DC956557}" dt="2026-01-28T11:09:46.342" v="11736" actId="122"/>
        <pc:sldMkLst>
          <pc:docMk/>
          <pc:sldMk cId="896585700" sldId="274"/>
        </pc:sldMkLst>
        <pc:spChg chg="mod">
          <ac:chgData name="Rachel Johnson" userId="6543a567-5d25-46af-b65e-6e8a26f7346b" providerId="ADAL" clId="{34B7A32C-A69E-5D85-8935-8C05DC956557}" dt="2026-01-28T11:09:46.342" v="11736" actId="122"/>
          <ac:spMkLst>
            <pc:docMk/>
            <pc:sldMk cId="896585700" sldId="274"/>
            <ac:spMk id="2" creationId="{C930B23D-7BD2-B6B8-0DF9-BCC30CAE2814}"/>
          </ac:spMkLst>
        </pc:spChg>
      </pc:sldChg>
      <pc:sldChg chg="addSp delSp modSp new mod modNotesTx">
        <pc:chgData name="Rachel Johnson" userId="6543a567-5d25-46af-b65e-6e8a26f7346b" providerId="ADAL" clId="{34B7A32C-A69E-5D85-8935-8C05DC956557}" dt="2026-01-28T11:18:09.498" v="12042" actId="13926"/>
        <pc:sldMkLst>
          <pc:docMk/>
          <pc:sldMk cId="361407829" sldId="275"/>
        </pc:sldMkLst>
        <pc:spChg chg="mod">
          <ac:chgData name="Rachel Johnson" userId="6543a567-5d25-46af-b65e-6e8a26f7346b" providerId="ADAL" clId="{34B7A32C-A69E-5D85-8935-8C05DC956557}" dt="2026-01-28T11:17:52.463" v="11984" actId="1076"/>
          <ac:spMkLst>
            <pc:docMk/>
            <pc:sldMk cId="361407829" sldId="275"/>
            <ac:spMk id="2" creationId="{D5A04C16-A341-77AA-8874-A9382F187211}"/>
          </ac:spMkLst>
        </pc:spChg>
        <pc:spChg chg="mod">
          <ac:chgData name="Rachel Johnson" userId="6543a567-5d25-46af-b65e-6e8a26f7346b" providerId="ADAL" clId="{34B7A32C-A69E-5D85-8935-8C05DC956557}" dt="2026-01-28T11:17:54.748" v="11985" actId="1076"/>
          <ac:spMkLst>
            <pc:docMk/>
            <pc:sldMk cId="361407829" sldId="275"/>
            <ac:spMk id="3" creationId="{23DF9AC0-A174-81F6-3F2F-7966D3DBBBC0}"/>
          </ac:spMkLst>
        </pc:spChg>
      </pc:sldChg>
      <pc:sldChg chg="delSp modSp new mod">
        <pc:chgData name="Rachel Johnson" userId="6543a567-5d25-46af-b65e-6e8a26f7346b" providerId="ADAL" clId="{34B7A32C-A69E-5D85-8935-8C05DC956557}" dt="2026-01-28T11:12:28.835" v="11894" actId="20577"/>
        <pc:sldMkLst>
          <pc:docMk/>
          <pc:sldMk cId="3788818843" sldId="276"/>
        </pc:sldMkLst>
        <pc:spChg chg="mod">
          <ac:chgData name="Rachel Johnson" userId="6543a567-5d25-46af-b65e-6e8a26f7346b" providerId="ADAL" clId="{34B7A32C-A69E-5D85-8935-8C05DC956557}" dt="2026-01-28T11:11:47.218" v="11809" actId="20577"/>
          <ac:spMkLst>
            <pc:docMk/>
            <pc:sldMk cId="3788818843" sldId="276"/>
            <ac:spMk id="2" creationId="{CD48A313-5041-D4AA-8678-E34BF7DBF2D8}"/>
          </ac:spMkLst>
        </pc:spChg>
        <pc:spChg chg="mod">
          <ac:chgData name="Rachel Johnson" userId="6543a567-5d25-46af-b65e-6e8a26f7346b" providerId="ADAL" clId="{34B7A32C-A69E-5D85-8935-8C05DC956557}" dt="2026-01-28T11:12:28.835" v="11894" actId="20577"/>
          <ac:spMkLst>
            <pc:docMk/>
            <pc:sldMk cId="3788818843" sldId="276"/>
            <ac:spMk id="4" creationId="{09D49179-408B-D13D-5F19-C171DF04CD49}"/>
          </ac:spMkLst>
        </pc:spChg>
      </pc:sldChg>
      <pc:sldChg chg="addSp delSp modSp new mod">
        <pc:chgData name="Rachel Johnson" userId="6543a567-5d25-46af-b65e-6e8a26f7346b" providerId="ADAL" clId="{34B7A32C-A69E-5D85-8935-8C05DC956557}" dt="2026-01-28T11:21:53.032" v="12379" actId="122"/>
        <pc:sldMkLst>
          <pc:docMk/>
          <pc:sldMk cId="166423443" sldId="277"/>
        </pc:sldMkLst>
        <pc:spChg chg="mod">
          <ac:chgData name="Rachel Johnson" userId="6543a567-5d25-46af-b65e-6e8a26f7346b" providerId="ADAL" clId="{34B7A32C-A69E-5D85-8935-8C05DC956557}" dt="2026-01-28T11:21:53.032" v="12379" actId="122"/>
          <ac:spMkLst>
            <pc:docMk/>
            <pc:sldMk cId="166423443" sldId="277"/>
            <ac:spMk id="2" creationId="{F0C5B76A-6694-47B8-1927-50F932297D3C}"/>
          </ac:spMkLst>
        </pc:spChg>
      </pc:sldChg>
      <pc:sldChg chg="modSp new mod modNotesTx">
        <pc:chgData name="Rachel Johnson" userId="6543a567-5d25-46af-b65e-6e8a26f7346b" providerId="ADAL" clId="{34B7A32C-A69E-5D85-8935-8C05DC956557}" dt="2026-01-28T11:20:49.866" v="12274" actId="114"/>
        <pc:sldMkLst>
          <pc:docMk/>
          <pc:sldMk cId="214581940" sldId="278"/>
        </pc:sldMkLst>
        <pc:spChg chg="mod">
          <ac:chgData name="Rachel Johnson" userId="6543a567-5d25-46af-b65e-6e8a26f7346b" providerId="ADAL" clId="{34B7A32C-A69E-5D85-8935-8C05DC956557}" dt="2026-01-28T11:19:28.433" v="12189" actId="1076"/>
          <ac:spMkLst>
            <pc:docMk/>
            <pc:sldMk cId="214581940" sldId="278"/>
            <ac:spMk id="2" creationId="{3F57E20D-F3EA-ACE6-9E77-DF8F91173402}"/>
          </ac:spMkLst>
        </pc:spChg>
      </pc:sldChg>
      <pc:sldChg chg="modSp new mod modNotesTx">
        <pc:chgData name="Rachel Johnson" userId="6543a567-5d25-46af-b65e-6e8a26f7346b" providerId="ADAL" clId="{34B7A32C-A69E-5D85-8935-8C05DC956557}" dt="2026-01-28T11:20:02.067" v="12230" actId="403"/>
        <pc:sldMkLst>
          <pc:docMk/>
          <pc:sldMk cId="3251450145" sldId="279"/>
        </pc:sldMkLst>
        <pc:spChg chg="mod">
          <ac:chgData name="Rachel Johnson" userId="6543a567-5d25-46af-b65e-6e8a26f7346b" providerId="ADAL" clId="{34B7A32C-A69E-5D85-8935-8C05DC956557}" dt="2026-01-28T11:20:02.067" v="12230" actId="403"/>
          <ac:spMkLst>
            <pc:docMk/>
            <pc:sldMk cId="3251450145" sldId="279"/>
            <ac:spMk id="2" creationId="{FE52E1CB-A4CC-4883-E841-84E1C70CF8D7}"/>
          </ac:spMkLst>
        </pc:spChg>
      </pc:sldChg>
      <pc:sldChg chg="modSp new mod modNotesTx">
        <pc:chgData name="Rachel Johnson" userId="6543a567-5d25-46af-b65e-6e8a26f7346b" providerId="ADAL" clId="{34B7A32C-A69E-5D85-8935-8C05DC956557}" dt="2026-01-28T11:20:38.947" v="12273" actId="1076"/>
        <pc:sldMkLst>
          <pc:docMk/>
          <pc:sldMk cId="43140250" sldId="280"/>
        </pc:sldMkLst>
        <pc:spChg chg="mod">
          <ac:chgData name="Rachel Johnson" userId="6543a567-5d25-46af-b65e-6e8a26f7346b" providerId="ADAL" clId="{34B7A32C-A69E-5D85-8935-8C05DC956557}" dt="2026-01-28T11:20:38.947" v="12273" actId="1076"/>
          <ac:spMkLst>
            <pc:docMk/>
            <pc:sldMk cId="43140250" sldId="280"/>
            <ac:spMk id="2" creationId="{090518D0-2959-D871-AEBE-16EA269B229B}"/>
          </ac:spMkLst>
        </pc:spChg>
      </pc:sldChg>
      <pc:sldChg chg="modSp new mod">
        <pc:chgData name="Rachel Johnson" userId="6543a567-5d25-46af-b65e-6e8a26f7346b" providerId="ADAL" clId="{34B7A32C-A69E-5D85-8935-8C05DC956557}" dt="2026-01-28T11:24:25.332" v="12737" actId="20577"/>
        <pc:sldMkLst>
          <pc:docMk/>
          <pc:sldMk cId="130841282" sldId="281"/>
        </pc:sldMkLst>
        <pc:spChg chg="mod">
          <ac:chgData name="Rachel Johnson" userId="6543a567-5d25-46af-b65e-6e8a26f7346b" providerId="ADAL" clId="{34B7A32C-A69E-5D85-8935-8C05DC956557}" dt="2026-01-28T11:22:06.608" v="12397" actId="20577"/>
          <ac:spMkLst>
            <pc:docMk/>
            <pc:sldMk cId="130841282" sldId="281"/>
            <ac:spMk id="2" creationId="{CD39C0D4-988D-AE2A-3E06-7E3A9A17C94A}"/>
          </ac:spMkLst>
        </pc:spChg>
        <pc:spChg chg="mod">
          <ac:chgData name="Rachel Johnson" userId="6543a567-5d25-46af-b65e-6e8a26f7346b" providerId="ADAL" clId="{34B7A32C-A69E-5D85-8935-8C05DC956557}" dt="2026-01-28T11:22:16.920" v="12420" actId="20577"/>
          <ac:spMkLst>
            <pc:docMk/>
            <pc:sldMk cId="130841282" sldId="281"/>
            <ac:spMk id="3" creationId="{69558D85-3DA0-9A11-9F8A-D8B34092FF93}"/>
          </ac:spMkLst>
        </pc:spChg>
        <pc:spChg chg="mod">
          <ac:chgData name="Rachel Johnson" userId="6543a567-5d25-46af-b65e-6e8a26f7346b" providerId="ADAL" clId="{34B7A32C-A69E-5D85-8935-8C05DC956557}" dt="2026-01-28T11:24:25.332" v="12737" actId="20577"/>
          <ac:spMkLst>
            <pc:docMk/>
            <pc:sldMk cId="130841282" sldId="281"/>
            <ac:spMk id="4" creationId="{85914E27-C0F5-8887-5EDF-663302F6E4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DFBF-29BD-4544-AAAF-6467B994E819}" type="datetimeFigureOut">
              <a:rPr lang="en-US" smtClean="0"/>
              <a:t>1/30/2026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87FD-1CC8-B448-B551-EC6D893A41A7}" type="slidenum">
              <a:rPr lang="en-US" smtClean="0"/>
              <a:t>‹#›</a:t>
            </a:fld>
            <a:endParaRPr lang="en-US" dirty="0"/>
          </a:p>
        </p:txBody>
      </p:sp>
    </p:spTree>
    <p:extLst>
      <p:ext uri="{BB962C8B-B14F-4D97-AF65-F5344CB8AC3E}">
        <p14:creationId xmlns:p14="http://schemas.microsoft.com/office/powerpoint/2010/main" val="201314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a:t>
            </a:fld>
            <a:endParaRPr lang="en-US" dirty="0"/>
          </a:p>
        </p:txBody>
      </p:sp>
    </p:spTree>
    <p:extLst>
      <p:ext uri="{BB962C8B-B14F-4D97-AF65-F5344CB8AC3E}">
        <p14:creationId xmlns:p14="http://schemas.microsoft.com/office/powerpoint/2010/main" val="234318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In the beauty industry, there are step-by-step guides for pretty much everything: how to apply this, or make your hair do that, but what about our insides? Our hearts and our minds need looking after every bit as much as our faces and bodies, perhaps even more.</a:t>
            </a:r>
          </a:p>
          <a:p>
            <a:r>
              <a:rPr lang="en-GB" sz="1200" i="0" kern="1200" dirty="0">
                <a:solidFill>
                  <a:schemeClr val="tx1"/>
                </a:solidFill>
                <a:effectLst/>
                <a:latin typeface="+mn-lt"/>
                <a:ea typeface="+mn-ea"/>
                <a:cs typeface="+mn-cs"/>
              </a:rPr>
              <a:t>There are studies that suggest that an internal change can lead to a ‘glow up’ externally too… Why? Because how beautiful someone thinks you are, is linked to how you behave, make them feel and your character. Whilst initial attraction can be sparked by physical appearance, the research suggests that it is your good character that can deepen your perceived ‘beauty’. It also works the other way though: you may be seen to be attractive on the outside but if you have negative character traits on the inside, studies show that it impacts how attractive people think you are.</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10</a:t>
            </a:fld>
            <a:endParaRPr lang="en-US" dirty="0"/>
          </a:p>
        </p:txBody>
      </p:sp>
    </p:spTree>
    <p:extLst>
      <p:ext uri="{BB962C8B-B14F-4D97-AF65-F5344CB8AC3E}">
        <p14:creationId xmlns:p14="http://schemas.microsoft.com/office/powerpoint/2010/main" val="303398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Honesty makes you more beautiful.</a:t>
            </a:r>
            <a:r>
              <a:rPr lang="en-GB" sz="1200" i="0" kern="1200" dirty="0">
                <a:solidFill>
                  <a:schemeClr val="tx1"/>
                </a:solidFill>
                <a:effectLst/>
                <a:latin typeface="+mn-lt"/>
                <a:ea typeface="+mn-ea"/>
                <a:cs typeface="+mn-cs"/>
              </a:rPr>
              <a:t> One study showed that the phrase, ‘what is good is beautiful’ is right. People in the study were asked to rate the attractiveness of lots of people. They were then given a personality description of those people. Then they had to look at their attractiveness rating again. The people who had been described as honest were given higher attractiveness scores by the participants. This is known as the ‘honesty premium’ and was found to increase the level of attractiveness in the people in the study, regardless of their starting attractiveness score. This ‘honest premium’ effect occurred regardless of how attractive the person’s clothes were!</a:t>
            </a:r>
          </a:p>
          <a:p>
            <a:r>
              <a:rPr lang="en-US" i="1" dirty="0"/>
              <a:t>Source: Connected: Focussing on Me and We, Rachel Johnson (Hachette, May 2026)</a:t>
            </a:r>
          </a:p>
        </p:txBody>
      </p:sp>
      <p:sp>
        <p:nvSpPr>
          <p:cNvPr id="4" name="Slide Number Placeholder 3"/>
          <p:cNvSpPr>
            <a:spLocks noGrp="1"/>
          </p:cNvSpPr>
          <p:nvPr>
            <p:ph type="sldNum" sz="quarter" idx="5"/>
          </p:nvPr>
        </p:nvSpPr>
        <p:spPr/>
        <p:txBody>
          <a:bodyPr/>
          <a:lstStyle/>
          <a:p>
            <a:fld id="{B98687FD-1CC8-B448-B551-EC6D893A41A7}" type="slidenum">
              <a:rPr lang="en-US" smtClean="0"/>
              <a:t>11</a:t>
            </a:fld>
            <a:endParaRPr lang="en-US" dirty="0"/>
          </a:p>
        </p:txBody>
      </p:sp>
    </p:spTree>
    <p:extLst>
      <p:ext uri="{BB962C8B-B14F-4D97-AF65-F5344CB8AC3E}">
        <p14:creationId xmlns:p14="http://schemas.microsoft.com/office/powerpoint/2010/main" val="130766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Kindness is attractive.</a:t>
            </a:r>
            <a:r>
              <a:rPr lang="en-GB" sz="1200" i="0" kern="1200" dirty="0">
                <a:solidFill>
                  <a:schemeClr val="tx1"/>
                </a:solidFill>
                <a:effectLst/>
                <a:latin typeface="+mn-lt"/>
                <a:ea typeface="+mn-ea"/>
                <a:cs typeface="+mn-cs"/>
              </a:rPr>
              <a:t> Some studies have shown that kindness, warmth of personality and generosity were seen as more attractive than intelligence or sense of humour. When people were consistently kind, this was even more effective in attractiveness scores. This is sometimes known as the ‘halo effect’. The opposite is also true, those who showed rudeness, lack of kindness and empathy were seen as less attractive to the observers in the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Connected: Focussing on Me and We, Rachel Johnson (Hachette, May 2026)</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12</a:t>
            </a:fld>
            <a:endParaRPr lang="en-US" dirty="0"/>
          </a:p>
        </p:txBody>
      </p:sp>
    </p:spTree>
    <p:extLst>
      <p:ext uri="{BB962C8B-B14F-4D97-AF65-F5344CB8AC3E}">
        <p14:creationId xmlns:p14="http://schemas.microsoft.com/office/powerpoint/2010/main" val="209792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Familiarity can help us ‘glow up’. </a:t>
            </a:r>
            <a:r>
              <a:rPr lang="en-GB" sz="1200" i="0" kern="1200" dirty="0">
                <a:solidFill>
                  <a:schemeClr val="tx1"/>
                </a:solidFill>
                <a:effectLst/>
                <a:latin typeface="+mn-lt"/>
                <a:ea typeface="+mn-ea"/>
                <a:cs typeface="+mn-cs"/>
              </a:rPr>
              <a:t>Beauty fades, character deepens. This is known as the ‘Familiarity Effect’ because knowing someone can make them more attractive over time. The more comfortable you feel and the more you deepen your understanding of them and they of you, the more you might change your view based on physical appearance alone. Instead of obsessing only over what we wear or what we look like, perhaps we should obsess just as much over talking to people, listening to them, getting to know them and sharing interests and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Connected: Focussing on Me and We, Rachel Johnson (Hachette, May 2026)</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13</a:t>
            </a:fld>
            <a:endParaRPr lang="en-US" dirty="0"/>
          </a:p>
        </p:txBody>
      </p:sp>
    </p:spTree>
    <p:extLst>
      <p:ext uri="{BB962C8B-B14F-4D97-AF65-F5344CB8AC3E}">
        <p14:creationId xmlns:p14="http://schemas.microsoft.com/office/powerpoint/2010/main" val="286092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14</a:t>
            </a:fld>
            <a:endParaRPr lang="en-US" dirty="0"/>
          </a:p>
        </p:txBody>
      </p:sp>
    </p:spTree>
    <p:extLst>
      <p:ext uri="{BB962C8B-B14F-4D97-AF65-F5344CB8AC3E}">
        <p14:creationId xmlns:p14="http://schemas.microsoft.com/office/powerpoint/2010/main" val="65633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15</a:t>
            </a:fld>
            <a:endParaRPr lang="en-US" dirty="0"/>
          </a:p>
        </p:txBody>
      </p:sp>
    </p:spTree>
    <p:extLst>
      <p:ext uri="{BB962C8B-B14F-4D97-AF65-F5344CB8AC3E}">
        <p14:creationId xmlns:p14="http://schemas.microsoft.com/office/powerpoint/2010/main" val="1678044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8687FD-1CC8-B448-B551-EC6D893A41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80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2</a:t>
            </a:fld>
            <a:endParaRPr lang="en-US" dirty="0"/>
          </a:p>
        </p:txBody>
      </p:sp>
    </p:spTree>
    <p:extLst>
      <p:ext uri="{BB962C8B-B14F-4D97-AF65-F5344CB8AC3E}">
        <p14:creationId xmlns:p14="http://schemas.microsoft.com/office/powerpoint/2010/main" val="136159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The beauty industry is one of the booming industries to take the world by storm over the last 5 to 10 years. The British Beauty Council reports that the British beauty industry grew by 11% in 2023 with sales reaching £27.2 billion pounds for both products and services. This growth now puts the beauty industry ahead of publishing, chemical manufacturing and the creative arts and entertainment industries. It is an industry that is also attracting a lot of workers. The industry’s workforce was estimated to be 418,000 in 2023, a 10% increase on the previous year.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It is not just in the UK, worldwide the global figures are staggering. In 2025, the global beauty industry is expected to be worth $636.2 billion dollars.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3</a:t>
            </a:fld>
            <a:endParaRPr lang="en-US" dirty="0"/>
          </a:p>
        </p:txBody>
      </p:sp>
    </p:spTree>
    <p:extLst>
      <p:ext uri="{BB962C8B-B14F-4D97-AF65-F5344CB8AC3E}">
        <p14:creationId xmlns:p14="http://schemas.microsoft.com/office/powerpoint/2010/main" val="22246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So why the increase in revenue, exposure and popularity? What has happened to make the beauty industry boom?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industry has shown resilience in the face of economic challenges. Some believe that it has benefitted from the ‘lipstick effect’ where people still want to indulge in the small luxuries when times are economically tough. That is partly what is responsible for the UK increase of 11% in 2023, commentators believe.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4</a:t>
            </a:fld>
            <a:endParaRPr lang="en-US" dirty="0"/>
          </a:p>
        </p:txBody>
      </p:sp>
    </p:spTree>
    <p:extLst>
      <p:ext uri="{BB962C8B-B14F-4D97-AF65-F5344CB8AC3E}">
        <p14:creationId xmlns:p14="http://schemas.microsoft.com/office/powerpoint/2010/main" val="46576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Social media is a significant factor in the growth. Famous personalities, and even some not so famous are creating videos starting with,</a:t>
            </a:r>
            <a:r>
              <a:rPr lang="en-GB" sz="1200" b="0" i="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“So many of you have been asking about my skincare routine…” and a video of all their beauty products follows. Maybe people have been asking, maybe they haven’t, it almost doesn’t matter – it is the perception of popularity that counts…and sells. 65% of all consumers went to a product because an influencer had suggested it through social media.  </a:t>
            </a:r>
          </a:p>
          <a:p>
            <a:pPr rtl="0" fontAlgn="base"/>
            <a:r>
              <a:rPr lang="en-GB"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5</a:t>
            </a:fld>
            <a:endParaRPr lang="en-US" dirty="0"/>
          </a:p>
        </p:txBody>
      </p:sp>
    </p:spTree>
    <p:extLst>
      <p:ext uri="{BB962C8B-B14F-4D97-AF65-F5344CB8AC3E}">
        <p14:creationId xmlns:p14="http://schemas.microsoft.com/office/powerpoint/2010/main" val="198567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The industry has also created a whole new lexicon too with a growing emphasis on ingredients that use the most scientific sounding name, to new techniques like ‘contouring’ all to achieve a ‘glow up’.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A ‘glow up’ is the new slang term for a positive personal transformation. This can mean noticeable changes in appearance or style but has also been expanded to encompass a growth in maturity and confidence too. It can stretch to any change that has been made which means that someone is thriving when previously they may have encountered a difficult or awkward time. </a:t>
            </a:r>
          </a:p>
          <a:p>
            <a:endParaRPr lang="en-US" dirty="0"/>
          </a:p>
          <a:p>
            <a:r>
              <a:rPr lang="en-US" dirty="0"/>
              <a:t>https://www.merriam-webster.com/slang/glow-up</a:t>
            </a:r>
          </a:p>
        </p:txBody>
      </p:sp>
      <p:sp>
        <p:nvSpPr>
          <p:cNvPr id="4" name="Slide Number Placeholder 3"/>
          <p:cNvSpPr>
            <a:spLocks noGrp="1"/>
          </p:cNvSpPr>
          <p:nvPr>
            <p:ph type="sldNum" sz="quarter" idx="5"/>
          </p:nvPr>
        </p:nvSpPr>
        <p:spPr/>
        <p:txBody>
          <a:bodyPr/>
          <a:lstStyle/>
          <a:p>
            <a:fld id="{B98687FD-1CC8-B448-B551-EC6D893A41A7}" type="slidenum">
              <a:rPr lang="en-US" smtClean="0"/>
              <a:t>6</a:t>
            </a:fld>
            <a:endParaRPr lang="en-US" dirty="0"/>
          </a:p>
        </p:txBody>
      </p:sp>
    </p:spTree>
    <p:extLst>
      <p:ext uri="{BB962C8B-B14F-4D97-AF65-F5344CB8AC3E}">
        <p14:creationId xmlns:p14="http://schemas.microsoft.com/office/powerpoint/2010/main" val="103676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20 years ago, perhaps we would have called this ‘growing into yourself’ or overcoming ‘the awkward phase’ when you are trying to work out who you are. The earliest ‘glow up’ many people in their 30/40s can remember is when they watched Neighbours in the 1980s as a 10-year-old and Plain Jane Superbrain took her ponytail out, took off her glasses and put some makeup on and the world went mad with excitement. According to Wikipedia it is still a reference point culturally for extreme makeovers.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Whatever your views on the beauty industry, social media or ‘glow ups’, it appears that this particular industry is going through its very own ‘glow up’ with no signs of stopping.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7</a:t>
            </a:fld>
            <a:endParaRPr lang="en-US" dirty="0"/>
          </a:p>
        </p:txBody>
      </p:sp>
    </p:spTree>
    <p:extLst>
      <p:ext uri="{BB962C8B-B14F-4D97-AF65-F5344CB8AC3E}">
        <p14:creationId xmlns:p14="http://schemas.microsoft.com/office/powerpoint/2010/main" val="96584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8</a:t>
            </a:fld>
            <a:endParaRPr lang="en-US" dirty="0"/>
          </a:p>
        </p:txBody>
      </p:sp>
    </p:spTree>
    <p:extLst>
      <p:ext uri="{BB962C8B-B14F-4D97-AF65-F5344CB8AC3E}">
        <p14:creationId xmlns:p14="http://schemas.microsoft.com/office/powerpoint/2010/main" val="283849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9</a:t>
            </a:fld>
            <a:endParaRPr lang="en-US" dirty="0"/>
          </a:p>
        </p:txBody>
      </p:sp>
    </p:spTree>
    <p:extLst>
      <p:ext uri="{BB962C8B-B14F-4D97-AF65-F5344CB8AC3E}">
        <p14:creationId xmlns:p14="http://schemas.microsoft.com/office/powerpoint/2010/main" val="4128638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E1EC3CE-CC8E-16A1-3482-12A8A2E5A167}"/>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6">
            <a:extLst>
              <a:ext uri="{FF2B5EF4-FFF2-40B4-BE49-F238E27FC236}">
                <a16:creationId xmlns:a16="http://schemas.microsoft.com/office/drawing/2014/main" id="{C1826A61-0342-B217-BE0F-DD817688CA18}"/>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28" name="Text Placeholder 6">
            <a:extLst>
              <a:ext uri="{FF2B5EF4-FFF2-40B4-BE49-F238E27FC236}">
                <a16:creationId xmlns:a16="http://schemas.microsoft.com/office/drawing/2014/main" id="{9CA55EE4-CBDE-E2B4-CF7E-EC32BC928008}"/>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29" name="TextBox 28">
            <a:extLst>
              <a:ext uri="{FF2B5EF4-FFF2-40B4-BE49-F238E27FC236}">
                <a16:creationId xmlns:a16="http://schemas.microsoft.com/office/drawing/2014/main" id="{9FE0B1E1-6580-1DE2-193D-FCA21BC34A35}"/>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31" name="Picture 30" descr="Circle&#10;&#10;Description automatically generated">
            <a:extLst>
              <a:ext uri="{FF2B5EF4-FFF2-40B4-BE49-F238E27FC236}">
                <a16:creationId xmlns:a16="http://schemas.microsoft.com/office/drawing/2014/main" id="{57ED6253-B1A8-9C03-8E0C-AB0D91B5CD45}"/>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32" name="Picture 31" descr="Icon&#10;&#10;Description automatically generated">
            <a:extLst>
              <a:ext uri="{FF2B5EF4-FFF2-40B4-BE49-F238E27FC236}">
                <a16:creationId xmlns:a16="http://schemas.microsoft.com/office/drawing/2014/main" id="{938CF7F5-9CA4-6A6D-424B-4280EA928C4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33" name="Picture 32">
            <a:extLst>
              <a:ext uri="{FF2B5EF4-FFF2-40B4-BE49-F238E27FC236}">
                <a16:creationId xmlns:a16="http://schemas.microsoft.com/office/drawing/2014/main" id="{7F5CCF40-D7A4-66D7-1C28-424A6AC0EC77}"/>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34" name="Picture 33" descr="Shape, circle&#10;&#10;Description automatically generated">
            <a:extLst>
              <a:ext uri="{FF2B5EF4-FFF2-40B4-BE49-F238E27FC236}">
                <a16:creationId xmlns:a16="http://schemas.microsoft.com/office/drawing/2014/main" id="{0C9552BC-2CF6-FF36-9E75-C74D82026F36}"/>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l="21434" b="23374"/>
          <a:stretch/>
        </p:blipFill>
        <p:spPr>
          <a:xfrm>
            <a:off x="0" y="4544291"/>
            <a:ext cx="2372264" cy="2313709"/>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42369A5-C452-CE0C-C1E7-A883E331D4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566" t="15642" r="8482" b="11522"/>
          <a:stretch/>
        </p:blipFill>
        <p:spPr>
          <a:xfrm>
            <a:off x="4835533" y="1072210"/>
            <a:ext cx="2520934" cy="989919"/>
          </a:xfrm>
          <a:prstGeom prst="rect">
            <a:avLst/>
          </a:prstGeom>
        </p:spPr>
      </p:pic>
    </p:spTree>
    <p:extLst>
      <p:ext uri="{BB962C8B-B14F-4D97-AF65-F5344CB8AC3E}">
        <p14:creationId xmlns:p14="http://schemas.microsoft.com/office/powerpoint/2010/main" val="9796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5A07-178B-0E94-A30E-11CA93124B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4751E-D05E-2D5E-C17A-411160701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79842-6A30-6D4E-4ECA-51A6CF35D715}"/>
              </a:ext>
            </a:extLst>
          </p:cNvPr>
          <p:cNvSpPr>
            <a:spLocks noGrp="1"/>
          </p:cNvSpPr>
          <p:nvPr>
            <p:ph type="dt" sz="half" idx="10"/>
          </p:nvPr>
        </p:nvSpPr>
        <p:spPr/>
        <p:txBody>
          <a:bodyPr/>
          <a:lstStyle/>
          <a:p>
            <a:fld id="{DD70F117-52D7-454C-85ED-EB81D518150E}" type="datetimeFigureOut">
              <a:rPr lang="en-GB" smtClean="0"/>
              <a:t>30/01/2026</a:t>
            </a:fld>
            <a:endParaRPr lang="en-GB" dirty="0"/>
          </a:p>
        </p:txBody>
      </p:sp>
      <p:sp>
        <p:nvSpPr>
          <p:cNvPr id="5" name="Footer Placeholder 4">
            <a:extLst>
              <a:ext uri="{FF2B5EF4-FFF2-40B4-BE49-F238E27FC236}">
                <a16:creationId xmlns:a16="http://schemas.microsoft.com/office/drawing/2014/main" id="{0E9C3E3F-6890-226C-84B7-C7ED53D6C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7CB65F-1EB1-CB1A-FEE8-246AE2D31DF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051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9A8E-0D77-5234-D49B-B0BB97156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CDDA0-B321-C4F1-74A0-167BC50E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9B518-4B63-3011-2F33-79C50B3648A5}"/>
              </a:ext>
            </a:extLst>
          </p:cNvPr>
          <p:cNvSpPr>
            <a:spLocks noGrp="1"/>
          </p:cNvSpPr>
          <p:nvPr>
            <p:ph type="dt" sz="half" idx="10"/>
          </p:nvPr>
        </p:nvSpPr>
        <p:spPr/>
        <p:txBody>
          <a:bodyPr/>
          <a:lstStyle/>
          <a:p>
            <a:fld id="{DD70F117-52D7-454C-85ED-EB81D518150E}" type="datetimeFigureOut">
              <a:rPr lang="en-GB" smtClean="0"/>
              <a:t>30/01/2026</a:t>
            </a:fld>
            <a:endParaRPr lang="en-GB" dirty="0"/>
          </a:p>
        </p:txBody>
      </p:sp>
      <p:sp>
        <p:nvSpPr>
          <p:cNvPr id="5" name="Footer Placeholder 4">
            <a:extLst>
              <a:ext uri="{FF2B5EF4-FFF2-40B4-BE49-F238E27FC236}">
                <a16:creationId xmlns:a16="http://schemas.microsoft.com/office/drawing/2014/main" id="{B6B18694-DD33-DC7E-8E06-E3E4ADCA7A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7ECAF0-C5B3-20C4-CD6D-A4494AC500B4}"/>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8920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F74A9E72-26A0-AE87-031B-0698000BEA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 r="872" b="1"/>
          <a:stretch/>
        </p:blipFill>
        <p:spPr>
          <a:xfrm>
            <a:off x="0" y="0"/>
            <a:ext cx="12192000" cy="6858001"/>
          </a:xfrm>
          <a:prstGeom prst="rect">
            <a:avLst/>
          </a:prstGeom>
        </p:spPr>
      </p:pic>
      <p:sp>
        <p:nvSpPr>
          <p:cNvPr id="2" name="TextBox 1">
            <a:extLst>
              <a:ext uri="{FF2B5EF4-FFF2-40B4-BE49-F238E27FC236}">
                <a16:creationId xmlns:a16="http://schemas.microsoft.com/office/drawing/2014/main" id="{C9FA9B0C-601F-F1B7-22C1-0328047E858E}"/>
              </a:ext>
            </a:extLst>
          </p:cNvPr>
          <p:cNvSpPr txBox="1"/>
          <p:nvPr userDrawn="1"/>
        </p:nvSpPr>
        <p:spPr>
          <a:xfrm>
            <a:off x="692458" y="5282213"/>
            <a:ext cx="10724225" cy="877163"/>
          </a:xfrm>
          <a:prstGeom prst="rect">
            <a:avLst/>
          </a:prstGeom>
          <a:noFill/>
        </p:spPr>
        <p:txBody>
          <a:bodyPr wrap="square" rtlCol="0">
            <a:spAutoFit/>
          </a:bodyPr>
          <a:lstStyle/>
          <a:p>
            <a:pPr algn="ctr">
              <a:spcAft>
                <a:spcPts val="1200"/>
              </a:spcAft>
            </a:pPr>
            <a:r>
              <a:rPr lang="en-GB" sz="900" b="1" dirty="0">
                <a:solidFill>
                  <a:schemeClr val="bg1"/>
                </a:solidFill>
              </a:rPr>
              <a:t>@ The PiXL Club Ltd. 2026. All Rights Reserved.</a:t>
            </a:r>
          </a:p>
          <a:p>
            <a:r>
              <a:rPr lang="en-GB" sz="800" dirty="0">
                <a:solidFill>
                  <a:schemeClr val="bg1"/>
                </a:solidFill>
                <a:latin typeface="+mj-lt"/>
              </a:rPr>
              <a:t>This resource is strictly for the use of The PiXL Club (“PiXL”) subscribing schools and their students for as long as they remain PiXL subscribers. It may NOT be copied, sold, or transferred to or by a third party or used by the school after the school subscription ceases. Until such time it may be freely used with the PiXL subscribing school by their teachers and authorised staff and any other use or sale thereof is strictly prohibited. All opinions and contributions are those of the authors. The contents of this resource are not connected with, or endorsed by, any other company, organisation or institution. This resource may contain third party copyright material not owned by PiXL and as such is protected by law. Any such copyright material used by PiXL is either provided under licence or pending a licence. PiXL endeavour to trace and contact third party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90715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5FE426AC-519F-F847-5D46-2D18F376DECF}"/>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21" name="Text Placeholder 12">
            <a:extLst>
              <a:ext uri="{FF2B5EF4-FFF2-40B4-BE49-F238E27FC236}">
                <a16:creationId xmlns:a16="http://schemas.microsoft.com/office/drawing/2014/main" id="{409925A0-DBB9-995E-3DB1-53698025E756}"/>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2" name="Text Placeholder 14">
            <a:extLst>
              <a:ext uri="{FF2B5EF4-FFF2-40B4-BE49-F238E27FC236}">
                <a16:creationId xmlns:a16="http://schemas.microsoft.com/office/drawing/2014/main" id="{49EC4ABD-B05C-4B8F-C9B1-D3C50EE721A3}"/>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23" name="Picture 22" descr="Logo&#10;&#10;Description automatically generated">
            <a:extLst>
              <a:ext uri="{FF2B5EF4-FFF2-40B4-BE49-F238E27FC236}">
                <a16:creationId xmlns:a16="http://schemas.microsoft.com/office/drawing/2014/main" id="{2ADBC5DD-74B8-813F-5BAA-B57BE6A4FE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4" name="Rectangle 23">
            <a:extLst>
              <a:ext uri="{FF2B5EF4-FFF2-40B4-BE49-F238E27FC236}">
                <a16:creationId xmlns:a16="http://schemas.microsoft.com/office/drawing/2014/main" id="{88210F40-16C9-37DB-9711-AC1D23B777D5}"/>
              </a:ext>
            </a:extLst>
          </p:cNvPr>
          <p:cNvSpPr/>
          <p:nvPr userDrawn="1"/>
        </p:nvSpPr>
        <p:spPr>
          <a:xfrm>
            <a:off x="0" y="6415247"/>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DF174BA1-5F82-09D3-2482-91B36DCA776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6" name="TextBox 25">
            <a:extLst>
              <a:ext uri="{FF2B5EF4-FFF2-40B4-BE49-F238E27FC236}">
                <a16:creationId xmlns:a16="http://schemas.microsoft.com/office/drawing/2014/main" id="{9621EE78-CD7E-41CD-BF57-9C00202A50B3}"/>
              </a:ext>
            </a:extLst>
          </p:cNvPr>
          <p:cNvSpPr txBox="1"/>
          <p:nvPr userDrawn="1"/>
        </p:nvSpPr>
        <p:spPr>
          <a:xfrm>
            <a:off x="8535948"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endParaRPr lang="en-GB" sz="1200" b="1" i="0" spc="0" baseline="0" dirty="0">
              <a:solidFill>
                <a:schemeClr val="bg1"/>
              </a:solidFill>
              <a:latin typeface="+mn-lt"/>
            </a:endParaRPr>
          </a:p>
        </p:txBody>
      </p:sp>
    </p:spTree>
    <p:extLst>
      <p:ext uri="{BB962C8B-B14F-4D97-AF65-F5344CB8AC3E}">
        <p14:creationId xmlns:p14="http://schemas.microsoft.com/office/powerpoint/2010/main" val="16791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BDDA7-D537-250A-682F-09C4E34FF4B0}"/>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7D6FAF7C-F0A1-35C7-AF12-4D13C94CF7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D81DFF8C-F411-666F-1E80-C4D233EBC07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7">
            <a:extLst>
              <a:ext uri="{FF2B5EF4-FFF2-40B4-BE49-F238E27FC236}">
                <a16:creationId xmlns:a16="http://schemas.microsoft.com/office/drawing/2014/main" id="{F01D3D3F-956D-4159-F134-19CF13381097}"/>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4">
            <a:extLst>
              <a:ext uri="{FF2B5EF4-FFF2-40B4-BE49-F238E27FC236}">
                <a16:creationId xmlns:a16="http://schemas.microsoft.com/office/drawing/2014/main" id="{0E939AF7-325E-E010-E1CC-0DFB4776EFAA}"/>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4" name="TextBox 13">
            <a:extLst>
              <a:ext uri="{FF2B5EF4-FFF2-40B4-BE49-F238E27FC236}">
                <a16:creationId xmlns:a16="http://schemas.microsoft.com/office/drawing/2014/main" id="{34494985-0E5F-C530-6DCC-F3F032E8FF9D}"/>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6" name="TextBox 15">
            <a:extLst>
              <a:ext uri="{FF2B5EF4-FFF2-40B4-BE49-F238E27FC236}">
                <a16:creationId xmlns:a16="http://schemas.microsoft.com/office/drawing/2014/main" id="{F5CA30D9-74E3-DA80-FE47-DA4F2E02245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 name="TextBox 1">
            <a:extLst>
              <a:ext uri="{FF2B5EF4-FFF2-40B4-BE49-F238E27FC236}">
                <a16:creationId xmlns:a16="http://schemas.microsoft.com/office/drawing/2014/main" id="{D89F3B3C-4A69-7C42-287C-F0E466B8B14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2996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7B81CC6-4501-19AC-3DF4-E161A0DDA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9" name="Text Placeholder 6">
            <a:extLst>
              <a:ext uri="{FF2B5EF4-FFF2-40B4-BE49-F238E27FC236}">
                <a16:creationId xmlns:a16="http://schemas.microsoft.com/office/drawing/2014/main" id="{067FF842-9C3E-5BF2-83DB-EEECA980728C}"/>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42123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9E79-67F6-6883-D847-0F541FF9A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A3B85-D26B-EC5A-5049-E5EEDE1F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BB3F3-F573-37B0-1CCB-49653FDA6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C1E1E-3C7C-C341-B86B-F4D1FB37B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E9EA5-0910-DBC8-27C0-9CFE34BC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C9C96-6CD7-755A-ED57-A2E4266D91EB}"/>
              </a:ext>
            </a:extLst>
          </p:cNvPr>
          <p:cNvSpPr>
            <a:spLocks noGrp="1"/>
          </p:cNvSpPr>
          <p:nvPr>
            <p:ph type="dt" sz="half" idx="10"/>
          </p:nvPr>
        </p:nvSpPr>
        <p:spPr/>
        <p:txBody>
          <a:bodyPr/>
          <a:lstStyle/>
          <a:p>
            <a:fld id="{DD70F117-52D7-454C-85ED-EB81D518150E}" type="datetimeFigureOut">
              <a:rPr lang="en-GB" smtClean="0"/>
              <a:t>30/01/2026</a:t>
            </a:fld>
            <a:endParaRPr lang="en-GB" dirty="0"/>
          </a:p>
        </p:txBody>
      </p:sp>
      <p:sp>
        <p:nvSpPr>
          <p:cNvPr id="8" name="Footer Placeholder 7">
            <a:extLst>
              <a:ext uri="{FF2B5EF4-FFF2-40B4-BE49-F238E27FC236}">
                <a16:creationId xmlns:a16="http://schemas.microsoft.com/office/drawing/2014/main" id="{86BEB905-A53E-DD6B-7D18-B235980E045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C11B25-3924-8DE2-E05C-B510AE1D13A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590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022F-F8EE-3AB0-C224-5D42306177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8718F-2F6C-793C-1EAC-7D739E3F7407}"/>
              </a:ext>
            </a:extLst>
          </p:cNvPr>
          <p:cNvSpPr>
            <a:spLocks noGrp="1"/>
          </p:cNvSpPr>
          <p:nvPr>
            <p:ph type="dt" sz="half" idx="10"/>
          </p:nvPr>
        </p:nvSpPr>
        <p:spPr/>
        <p:txBody>
          <a:bodyPr/>
          <a:lstStyle/>
          <a:p>
            <a:fld id="{DD70F117-52D7-454C-85ED-EB81D518150E}" type="datetimeFigureOut">
              <a:rPr lang="en-GB" smtClean="0"/>
              <a:t>30/01/2026</a:t>
            </a:fld>
            <a:endParaRPr lang="en-GB" dirty="0"/>
          </a:p>
        </p:txBody>
      </p:sp>
      <p:sp>
        <p:nvSpPr>
          <p:cNvPr id="4" name="Footer Placeholder 3">
            <a:extLst>
              <a:ext uri="{FF2B5EF4-FFF2-40B4-BE49-F238E27FC236}">
                <a16:creationId xmlns:a16="http://schemas.microsoft.com/office/drawing/2014/main" id="{5CDFEE22-0EFF-122C-2EB9-4F970C08FA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B00F150-F969-6076-05E8-7F977709164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18504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1693E-41A0-81CB-4435-66198E23AC81}"/>
              </a:ext>
            </a:extLst>
          </p:cNvPr>
          <p:cNvSpPr>
            <a:spLocks noGrp="1"/>
          </p:cNvSpPr>
          <p:nvPr>
            <p:ph type="dt" sz="half" idx="10"/>
          </p:nvPr>
        </p:nvSpPr>
        <p:spPr/>
        <p:txBody>
          <a:bodyPr/>
          <a:lstStyle/>
          <a:p>
            <a:fld id="{DD70F117-52D7-454C-85ED-EB81D518150E}" type="datetimeFigureOut">
              <a:rPr lang="en-GB" smtClean="0"/>
              <a:t>30/01/2026</a:t>
            </a:fld>
            <a:endParaRPr lang="en-GB" dirty="0"/>
          </a:p>
        </p:txBody>
      </p:sp>
      <p:sp>
        <p:nvSpPr>
          <p:cNvPr id="3" name="Footer Placeholder 2">
            <a:extLst>
              <a:ext uri="{FF2B5EF4-FFF2-40B4-BE49-F238E27FC236}">
                <a16:creationId xmlns:a16="http://schemas.microsoft.com/office/drawing/2014/main" id="{A2071BD4-2D85-41BC-4B75-709289537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518D16D-E075-75FC-CE12-E84305952F9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798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8B1-3F2F-FC87-8DF6-2D7BD2834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1668-59C9-DF82-B8B5-FBEFC8AB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BE890-2366-8AB4-D4C2-F84DD2EF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0989-0020-508B-355D-C6BFC082A508}"/>
              </a:ext>
            </a:extLst>
          </p:cNvPr>
          <p:cNvSpPr>
            <a:spLocks noGrp="1"/>
          </p:cNvSpPr>
          <p:nvPr>
            <p:ph type="dt" sz="half" idx="10"/>
          </p:nvPr>
        </p:nvSpPr>
        <p:spPr/>
        <p:txBody>
          <a:bodyPr/>
          <a:lstStyle/>
          <a:p>
            <a:fld id="{DD70F117-52D7-454C-85ED-EB81D518150E}" type="datetimeFigureOut">
              <a:rPr lang="en-GB" smtClean="0"/>
              <a:t>30/01/2026</a:t>
            </a:fld>
            <a:endParaRPr lang="en-GB" dirty="0"/>
          </a:p>
        </p:txBody>
      </p:sp>
      <p:sp>
        <p:nvSpPr>
          <p:cNvPr id="6" name="Footer Placeholder 5">
            <a:extLst>
              <a:ext uri="{FF2B5EF4-FFF2-40B4-BE49-F238E27FC236}">
                <a16:creationId xmlns:a16="http://schemas.microsoft.com/office/drawing/2014/main" id="{681F7979-6CFE-D0E7-C4BD-D2BCFD8982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343E8B-1CFC-F432-4588-74837B24B10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29031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855-B4D7-E100-0EFD-3CEC083F8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232B2-ACAE-D681-0BD1-E39716B92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0FDB7B-BBC8-E2A6-CED6-78B843C7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5B37-C922-15C4-8331-38442399B4BB}"/>
              </a:ext>
            </a:extLst>
          </p:cNvPr>
          <p:cNvSpPr>
            <a:spLocks noGrp="1"/>
          </p:cNvSpPr>
          <p:nvPr>
            <p:ph type="dt" sz="half" idx="10"/>
          </p:nvPr>
        </p:nvSpPr>
        <p:spPr/>
        <p:txBody>
          <a:bodyPr/>
          <a:lstStyle/>
          <a:p>
            <a:fld id="{DD70F117-52D7-454C-85ED-EB81D518150E}" type="datetimeFigureOut">
              <a:rPr lang="en-GB" smtClean="0"/>
              <a:t>30/01/2026</a:t>
            </a:fld>
            <a:endParaRPr lang="en-GB" dirty="0"/>
          </a:p>
        </p:txBody>
      </p:sp>
      <p:sp>
        <p:nvSpPr>
          <p:cNvPr id="6" name="Footer Placeholder 5">
            <a:extLst>
              <a:ext uri="{FF2B5EF4-FFF2-40B4-BE49-F238E27FC236}">
                <a16:creationId xmlns:a16="http://schemas.microsoft.com/office/drawing/2014/main" id="{063BA7ED-703F-B3AE-ACB4-9582C776C0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3B42E8-117A-CC5F-85A9-6EF18B5F825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7585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75A63-4764-3B3E-FD4C-2FCDB871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40111-6C6A-BA52-64EB-9C6FFFEB5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507E1-A685-8557-6040-7DBF96CC4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F117-52D7-454C-85ED-EB81D518150E}" type="datetimeFigureOut">
              <a:rPr lang="en-GB" smtClean="0"/>
              <a:t>30/01/2026</a:t>
            </a:fld>
            <a:endParaRPr lang="en-GB" dirty="0"/>
          </a:p>
        </p:txBody>
      </p:sp>
      <p:sp>
        <p:nvSpPr>
          <p:cNvPr id="5" name="Footer Placeholder 4">
            <a:extLst>
              <a:ext uri="{FF2B5EF4-FFF2-40B4-BE49-F238E27FC236}">
                <a16:creationId xmlns:a16="http://schemas.microsoft.com/office/drawing/2014/main" id="{C20E1547-4964-B339-5E5E-50A228D9A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DDC073-76E2-8CF8-A135-F6E388A4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C5EE7-AD0F-4C63-9071-A20FCF465FA0}" type="slidenum">
              <a:rPr lang="en-GB" smtClean="0"/>
              <a:t>‹#›</a:t>
            </a:fld>
            <a:endParaRPr lang="en-GB" dirty="0"/>
          </a:p>
        </p:txBody>
      </p:sp>
    </p:spTree>
    <p:extLst>
      <p:ext uri="{BB962C8B-B14F-4D97-AF65-F5344CB8AC3E}">
        <p14:creationId xmlns:p14="http://schemas.microsoft.com/office/powerpoint/2010/main" val="19702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9B744-3E31-4E81-B052-F1EBB8497889}"/>
              </a:ext>
            </a:extLst>
          </p:cNvPr>
          <p:cNvSpPr>
            <a:spLocks noGrp="1"/>
          </p:cNvSpPr>
          <p:nvPr>
            <p:ph type="body" sz="quarter" idx="10"/>
          </p:nvPr>
        </p:nvSpPr>
        <p:spPr>
          <a:xfrm>
            <a:off x="638174" y="436241"/>
            <a:ext cx="9834566" cy="747518"/>
          </a:xfrm>
        </p:spPr>
        <p:txBody>
          <a:bodyPr/>
          <a:lstStyle/>
          <a:p>
            <a:r>
              <a:rPr lang="en-US" dirty="0"/>
              <a:t>Notes to staff</a:t>
            </a:r>
          </a:p>
        </p:txBody>
      </p:sp>
      <p:sp>
        <p:nvSpPr>
          <p:cNvPr id="3" name="Text Placeholder 2">
            <a:extLst>
              <a:ext uri="{FF2B5EF4-FFF2-40B4-BE49-F238E27FC236}">
                <a16:creationId xmlns:a16="http://schemas.microsoft.com/office/drawing/2014/main" id="{CFDEAA60-0CB0-1603-79BF-927084C40D4B}"/>
              </a:ext>
            </a:extLst>
          </p:cNvPr>
          <p:cNvSpPr>
            <a:spLocks noGrp="1"/>
          </p:cNvSpPr>
          <p:nvPr>
            <p:ph type="body" sz="quarter" idx="11"/>
          </p:nvPr>
        </p:nvSpPr>
        <p:spPr>
          <a:xfrm>
            <a:off x="638174" y="1241164"/>
            <a:ext cx="11115675" cy="457200"/>
          </a:xfrm>
        </p:spPr>
        <p:txBody>
          <a:bodyPr/>
          <a:lstStyle/>
          <a:p>
            <a:r>
              <a:rPr lang="en-US" dirty="0"/>
              <a:t>Unintended Opportunities</a:t>
            </a:r>
          </a:p>
        </p:txBody>
      </p:sp>
      <p:sp>
        <p:nvSpPr>
          <p:cNvPr id="4" name="Text Placeholder 3">
            <a:extLst>
              <a:ext uri="{FF2B5EF4-FFF2-40B4-BE49-F238E27FC236}">
                <a16:creationId xmlns:a16="http://schemas.microsoft.com/office/drawing/2014/main" id="{0F5FCA6C-21BD-F0BF-9D20-ED70A6556E7A}"/>
              </a:ext>
            </a:extLst>
          </p:cNvPr>
          <p:cNvSpPr>
            <a:spLocks noGrp="1"/>
          </p:cNvSpPr>
          <p:nvPr>
            <p:ph type="body" sz="quarter" idx="12"/>
          </p:nvPr>
        </p:nvSpPr>
        <p:spPr>
          <a:xfrm>
            <a:off x="638173" y="1781806"/>
            <a:ext cx="11115675" cy="3835030"/>
          </a:xfrm>
        </p:spPr>
        <p:txBody>
          <a:bodyPr/>
          <a:lstStyle/>
          <a:p>
            <a:pPr marL="285750" indent="-285750">
              <a:buFont typeface="Arial" panose="020B0604020202020204" pitchFamily="34" charset="0"/>
              <a:buChar char="•"/>
            </a:pPr>
            <a:r>
              <a:rPr lang="en-US" sz="2400" dirty="0"/>
              <a:t>This is designed for assembly or tutor time.</a:t>
            </a:r>
          </a:p>
          <a:p>
            <a:pPr marL="285750" indent="-285750">
              <a:buFont typeface="Arial" panose="020B0604020202020204" pitchFamily="34" charset="0"/>
              <a:buChar char="•"/>
            </a:pPr>
            <a:r>
              <a:rPr lang="en-US" sz="2400" dirty="0"/>
              <a:t>You can listen to the Pearl episode anywhere you get your podcasts to get the full story.</a:t>
            </a:r>
          </a:p>
          <a:p>
            <a:pPr marL="285750" indent="-285750">
              <a:buFont typeface="Arial" panose="020B0604020202020204" pitchFamily="34" charset="0"/>
              <a:buChar char="•"/>
            </a:pPr>
            <a:r>
              <a:rPr lang="en-US" sz="2400" dirty="0"/>
              <a:t>You can also download the transcript for your own preparation.</a:t>
            </a:r>
          </a:p>
          <a:p>
            <a:pPr marL="285750" indent="-285750">
              <a:buFont typeface="Arial" panose="020B0604020202020204" pitchFamily="34" charset="0"/>
              <a:buChar char="•"/>
            </a:pPr>
            <a:r>
              <a:rPr lang="en-US" sz="2400" dirty="0"/>
              <a:t>The assembly has been edited to fit more with students and be relevant to them.</a:t>
            </a:r>
          </a:p>
          <a:p>
            <a:pPr marL="285750" indent="-285750">
              <a:buFont typeface="Arial" panose="020B0604020202020204" pitchFamily="34" charset="0"/>
              <a:buChar char="•"/>
            </a:pPr>
            <a:r>
              <a:rPr lang="en-US" sz="2400" dirty="0"/>
              <a:t>There are notes at the bottom of each slide for reference.</a:t>
            </a:r>
          </a:p>
          <a:p>
            <a:pPr marL="285750" indent="-285750">
              <a:buFont typeface="Arial" panose="020B0604020202020204" pitchFamily="34" charset="0"/>
              <a:buChar char="•"/>
            </a:pPr>
            <a:r>
              <a:rPr lang="en-US" sz="2400" dirty="0"/>
              <a:t>We would love to hear how it has gone, email admin@pixl.org.uk</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3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A04C16-A341-77AA-8874-A9382F187211}"/>
              </a:ext>
            </a:extLst>
          </p:cNvPr>
          <p:cNvSpPr>
            <a:spLocks noGrp="1"/>
          </p:cNvSpPr>
          <p:nvPr>
            <p:ph type="body" sz="quarter" idx="10"/>
          </p:nvPr>
        </p:nvSpPr>
        <p:spPr>
          <a:xfrm>
            <a:off x="638172" y="1192068"/>
            <a:ext cx="11115675" cy="747518"/>
          </a:xfrm>
        </p:spPr>
        <p:txBody>
          <a:bodyPr/>
          <a:lstStyle/>
          <a:p>
            <a:r>
              <a:rPr lang="en-US" sz="6000" dirty="0"/>
              <a:t>Can we ‘glow up’ on the inside?</a:t>
            </a:r>
          </a:p>
        </p:txBody>
      </p:sp>
      <p:sp>
        <p:nvSpPr>
          <p:cNvPr id="3" name="Text Placeholder 2">
            <a:extLst>
              <a:ext uri="{FF2B5EF4-FFF2-40B4-BE49-F238E27FC236}">
                <a16:creationId xmlns:a16="http://schemas.microsoft.com/office/drawing/2014/main" id="{23DF9AC0-A174-81F6-3F2F-7966D3DBBBC0}"/>
              </a:ext>
            </a:extLst>
          </p:cNvPr>
          <p:cNvSpPr>
            <a:spLocks noGrp="1"/>
          </p:cNvSpPr>
          <p:nvPr>
            <p:ph type="body" sz="quarter" idx="11"/>
          </p:nvPr>
        </p:nvSpPr>
        <p:spPr>
          <a:xfrm>
            <a:off x="749009" y="2148032"/>
            <a:ext cx="11115675" cy="457200"/>
          </a:xfrm>
        </p:spPr>
        <p:txBody>
          <a:bodyPr/>
          <a:lstStyle/>
          <a:p>
            <a:r>
              <a:rPr lang="en-US" sz="4800" dirty="0"/>
              <a:t>YES! </a:t>
            </a:r>
          </a:p>
        </p:txBody>
      </p:sp>
      <p:pic>
        <p:nvPicPr>
          <p:cNvPr id="7" name="Picture 6" descr="A person walking towards a light&#10;&#10;AI-generated content may be incorrect.">
            <a:extLst>
              <a:ext uri="{FF2B5EF4-FFF2-40B4-BE49-F238E27FC236}">
                <a16:creationId xmlns:a16="http://schemas.microsoft.com/office/drawing/2014/main" id="{0012B8C0-17A7-4D86-AFFD-60AAB46933B2}"/>
              </a:ext>
            </a:extLst>
          </p:cNvPr>
          <p:cNvPicPr>
            <a:picLocks noChangeAspect="1"/>
          </p:cNvPicPr>
          <p:nvPr/>
        </p:nvPicPr>
        <p:blipFill>
          <a:blip r:embed="rId3">
            <a:extLst>
              <a:ext uri="{28A0092B-C50C-407E-A947-70E740481C1C}">
                <a14:useLocalDpi xmlns:a14="http://schemas.microsoft.com/office/drawing/2010/main" val="0"/>
              </a:ext>
            </a:extLst>
          </a:blip>
          <a:srcRect t="10704" b="13651"/>
          <a:stretch>
            <a:fillRect/>
          </a:stretch>
        </p:blipFill>
        <p:spPr>
          <a:xfrm>
            <a:off x="3703528" y="2337478"/>
            <a:ext cx="4784943" cy="3830582"/>
          </a:xfrm>
          <a:prstGeom prst="rect">
            <a:avLst/>
          </a:prstGeom>
        </p:spPr>
      </p:pic>
    </p:spTree>
    <p:extLst>
      <p:ext uri="{BB962C8B-B14F-4D97-AF65-F5344CB8AC3E}">
        <p14:creationId xmlns:p14="http://schemas.microsoft.com/office/powerpoint/2010/main" val="36140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7E20D-F3EA-ACE6-9E77-DF8F91173402}"/>
              </a:ext>
            </a:extLst>
          </p:cNvPr>
          <p:cNvSpPr>
            <a:spLocks noGrp="1"/>
          </p:cNvSpPr>
          <p:nvPr>
            <p:ph type="body" sz="quarter" idx="10"/>
          </p:nvPr>
        </p:nvSpPr>
        <p:spPr>
          <a:xfrm>
            <a:off x="3197352" y="2737544"/>
            <a:ext cx="5797296" cy="2324629"/>
          </a:xfrm>
        </p:spPr>
        <p:txBody>
          <a:bodyPr/>
          <a:lstStyle/>
          <a:p>
            <a:r>
              <a:rPr lang="en-US" dirty="0"/>
              <a:t>Honesty makes you more beautiful.</a:t>
            </a:r>
          </a:p>
        </p:txBody>
      </p:sp>
    </p:spTree>
    <p:extLst>
      <p:ext uri="{BB962C8B-B14F-4D97-AF65-F5344CB8AC3E}">
        <p14:creationId xmlns:p14="http://schemas.microsoft.com/office/powerpoint/2010/main" val="21458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2E1CB-A4CC-4883-E841-84E1C70CF8D7}"/>
              </a:ext>
            </a:extLst>
          </p:cNvPr>
          <p:cNvSpPr>
            <a:spLocks noGrp="1"/>
          </p:cNvSpPr>
          <p:nvPr>
            <p:ph type="body" sz="quarter" idx="10"/>
          </p:nvPr>
        </p:nvSpPr>
        <p:spPr>
          <a:xfrm>
            <a:off x="3611464" y="2723689"/>
            <a:ext cx="4969071" cy="2324629"/>
          </a:xfrm>
        </p:spPr>
        <p:txBody>
          <a:bodyPr/>
          <a:lstStyle/>
          <a:p>
            <a:r>
              <a:rPr lang="en-US" sz="6000" dirty="0"/>
              <a:t>Kindness is attractive.</a:t>
            </a:r>
          </a:p>
        </p:txBody>
      </p:sp>
    </p:spTree>
    <p:extLst>
      <p:ext uri="{BB962C8B-B14F-4D97-AF65-F5344CB8AC3E}">
        <p14:creationId xmlns:p14="http://schemas.microsoft.com/office/powerpoint/2010/main" val="325145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0518D0-2959-D871-AEBE-16EA269B229B}"/>
              </a:ext>
            </a:extLst>
          </p:cNvPr>
          <p:cNvSpPr>
            <a:spLocks noGrp="1"/>
          </p:cNvSpPr>
          <p:nvPr>
            <p:ph type="body" sz="quarter" idx="10"/>
          </p:nvPr>
        </p:nvSpPr>
        <p:spPr>
          <a:xfrm>
            <a:off x="3768436" y="2695980"/>
            <a:ext cx="4918364" cy="2324629"/>
          </a:xfrm>
        </p:spPr>
        <p:txBody>
          <a:bodyPr/>
          <a:lstStyle/>
          <a:p>
            <a:r>
              <a:rPr lang="en-US" sz="4800" dirty="0"/>
              <a:t>Familiarity can help us ‘glow up’.</a:t>
            </a:r>
          </a:p>
        </p:txBody>
      </p:sp>
    </p:spTree>
    <p:extLst>
      <p:ext uri="{BB962C8B-B14F-4D97-AF65-F5344CB8AC3E}">
        <p14:creationId xmlns:p14="http://schemas.microsoft.com/office/powerpoint/2010/main" val="4314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C5B76A-6694-47B8-1927-50F932297D3C}"/>
              </a:ext>
            </a:extLst>
          </p:cNvPr>
          <p:cNvSpPr>
            <a:spLocks noGrp="1"/>
          </p:cNvSpPr>
          <p:nvPr>
            <p:ph type="body" sz="quarter" idx="10"/>
          </p:nvPr>
        </p:nvSpPr>
        <p:spPr>
          <a:xfrm>
            <a:off x="1012246" y="2324794"/>
            <a:ext cx="9834566" cy="747518"/>
          </a:xfrm>
        </p:spPr>
        <p:txBody>
          <a:bodyPr/>
          <a:lstStyle/>
          <a:p>
            <a:pPr algn="ctr"/>
            <a:r>
              <a:rPr lang="en-US" dirty="0"/>
              <a:t>We can go for the ‘double glow up’… but one is more important longer term than the other.</a:t>
            </a:r>
          </a:p>
        </p:txBody>
      </p:sp>
    </p:spTree>
    <p:extLst>
      <p:ext uri="{BB962C8B-B14F-4D97-AF65-F5344CB8AC3E}">
        <p14:creationId xmlns:p14="http://schemas.microsoft.com/office/powerpoint/2010/main" val="16642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39C0D4-988D-AE2A-3E06-7E3A9A17C94A}"/>
              </a:ext>
            </a:extLst>
          </p:cNvPr>
          <p:cNvSpPr>
            <a:spLocks noGrp="1"/>
          </p:cNvSpPr>
          <p:nvPr>
            <p:ph type="body" sz="quarter" idx="10"/>
          </p:nvPr>
        </p:nvSpPr>
        <p:spPr/>
        <p:txBody>
          <a:bodyPr/>
          <a:lstStyle/>
          <a:p>
            <a:r>
              <a:rPr lang="en-US" dirty="0"/>
              <a:t>Glow up this week</a:t>
            </a:r>
          </a:p>
        </p:txBody>
      </p:sp>
      <p:sp>
        <p:nvSpPr>
          <p:cNvPr id="3" name="Text Placeholder 2">
            <a:extLst>
              <a:ext uri="{FF2B5EF4-FFF2-40B4-BE49-F238E27FC236}">
                <a16:creationId xmlns:a16="http://schemas.microsoft.com/office/drawing/2014/main" id="{69558D85-3DA0-9A11-9F8A-D8B34092FF93}"/>
              </a:ext>
            </a:extLst>
          </p:cNvPr>
          <p:cNvSpPr>
            <a:spLocks noGrp="1"/>
          </p:cNvSpPr>
          <p:nvPr>
            <p:ph type="body" sz="quarter" idx="11"/>
          </p:nvPr>
        </p:nvSpPr>
        <p:spPr/>
        <p:txBody>
          <a:bodyPr/>
          <a:lstStyle/>
          <a:p>
            <a:r>
              <a:rPr lang="en-US" dirty="0"/>
              <a:t>Try one of these:</a:t>
            </a:r>
          </a:p>
        </p:txBody>
      </p:sp>
      <p:sp>
        <p:nvSpPr>
          <p:cNvPr id="4" name="Text Placeholder 3">
            <a:extLst>
              <a:ext uri="{FF2B5EF4-FFF2-40B4-BE49-F238E27FC236}">
                <a16:creationId xmlns:a16="http://schemas.microsoft.com/office/drawing/2014/main" id="{85914E27-C0F5-8887-5EDF-663302F6E400}"/>
              </a:ext>
            </a:extLst>
          </p:cNvPr>
          <p:cNvSpPr>
            <a:spLocks noGrp="1"/>
          </p:cNvSpPr>
          <p:nvPr>
            <p:ph type="body" sz="quarter" idx="12"/>
          </p:nvPr>
        </p:nvSpPr>
        <p:spPr/>
        <p:txBody>
          <a:bodyPr/>
          <a:lstStyle/>
          <a:p>
            <a:pPr marL="514350" indent="-514350">
              <a:buFont typeface="+mj-lt"/>
              <a:buAutoNum type="arabicPeriod"/>
            </a:pPr>
            <a:r>
              <a:rPr lang="en-US" sz="2800" dirty="0"/>
              <a:t>Who can you be yourself with this week? Be honest about your feelings.</a:t>
            </a:r>
          </a:p>
          <a:p>
            <a:pPr marL="514350" indent="-514350">
              <a:buFont typeface="+mj-lt"/>
              <a:buAutoNum type="arabicPeriod"/>
            </a:pPr>
            <a:r>
              <a:rPr lang="en-US" sz="2800" dirty="0"/>
              <a:t>Find small ways to be kind, polite and encouraging.</a:t>
            </a:r>
          </a:p>
          <a:p>
            <a:pPr marL="514350" indent="-514350">
              <a:buFont typeface="+mj-lt"/>
              <a:buAutoNum type="arabicPeriod"/>
            </a:pPr>
            <a:r>
              <a:rPr lang="en-US" sz="2800" dirty="0"/>
              <a:t>When looking in the mirror say, “insides too!” to remind you that character is just as important, if not more so!</a:t>
            </a:r>
          </a:p>
          <a:p>
            <a:pPr marL="514350" indent="-514350">
              <a:buFont typeface="+mj-lt"/>
              <a:buAutoNum type="arabicPeriod"/>
            </a:pPr>
            <a:endParaRPr lang="en-US" sz="2800" dirty="0"/>
          </a:p>
        </p:txBody>
      </p:sp>
    </p:spTree>
    <p:extLst>
      <p:ext uri="{BB962C8B-B14F-4D97-AF65-F5344CB8AC3E}">
        <p14:creationId xmlns:p14="http://schemas.microsoft.com/office/powerpoint/2010/main" val="13084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2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F9ADD5-A930-162C-C8C5-9645FDC39B70}"/>
              </a:ext>
            </a:extLst>
          </p:cNvPr>
          <p:cNvSpPr>
            <a:spLocks noGrp="1"/>
          </p:cNvSpPr>
          <p:nvPr>
            <p:ph type="body" sz="quarter" idx="10"/>
          </p:nvPr>
        </p:nvSpPr>
        <p:spPr/>
        <p:txBody>
          <a:bodyPr/>
          <a:lstStyle/>
          <a:p>
            <a:r>
              <a:rPr lang="en-GB" dirty="0"/>
              <a:t>Glow Up</a:t>
            </a:r>
          </a:p>
        </p:txBody>
      </p:sp>
    </p:spTree>
    <p:extLst>
      <p:ext uri="{BB962C8B-B14F-4D97-AF65-F5344CB8AC3E}">
        <p14:creationId xmlns:p14="http://schemas.microsoft.com/office/powerpoint/2010/main" val="382044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A6BFCC-F1F1-48FD-A8BD-0981C603F90B}"/>
              </a:ext>
            </a:extLst>
          </p:cNvPr>
          <p:cNvSpPr>
            <a:spLocks noGrp="1"/>
          </p:cNvSpPr>
          <p:nvPr>
            <p:ph type="body" sz="quarter" idx="10"/>
          </p:nvPr>
        </p:nvSpPr>
        <p:spPr/>
        <p:txBody>
          <a:bodyPr/>
          <a:lstStyle/>
          <a:p>
            <a:r>
              <a:rPr lang="en-US" dirty="0"/>
              <a:t>Guess the industry being described?</a:t>
            </a:r>
          </a:p>
        </p:txBody>
      </p:sp>
      <p:sp>
        <p:nvSpPr>
          <p:cNvPr id="3" name="Text Placeholder 2">
            <a:extLst>
              <a:ext uri="{FF2B5EF4-FFF2-40B4-BE49-F238E27FC236}">
                <a16:creationId xmlns:a16="http://schemas.microsoft.com/office/drawing/2014/main" id="{3131DE4A-80D9-3DA1-A74D-0F48A1FE320C}"/>
              </a:ext>
            </a:extLst>
          </p:cNvPr>
          <p:cNvSpPr>
            <a:spLocks noGrp="1"/>
          </p:cNvSpPr>
          <p:nvPr>
            <p:ph type="body" sz="quarter" idx="11"/>
          </p:nvPr>
        </p:nvSpPr>
        <p:spPr/>
        <p:txBody>
          <a:bodyPr/>
          <a:lstStyle/>
          <a:p>
            <a:r>
              <a:rPr lang="en-US" dirty="0"/>
              <a:t>This industry:</a:t>
            </a:r>
          </a:p>
        </p:txBody>
      </p:sp>
      <p:sp>
        <p:nvSpPr>
          <p:cNvPr id="4" name="Text Placeholder 3">
            <a:extLst>
              <a:ext uri="{FF2B5EF4-FFF2-40B4-BE49-F238E27FC236}">
                <a16:creationId xmlns:a16="http://schemas.microsoft.com/office/drawing/2014/main" id="{51D40B95-21C1-090D-691B-04158D9A839F}"/>
              </a:ext>
            </a:extLst>
          </p:cNvPr>
          <p:cNvSpPr>
            <a:spLocks noGrp="1"/>
          </p:cNvSpPr>
          <p:nvPr>
            <p:ph type="body" sz="quarter" idx="12"/>
          </p:nvPr>
        </p:nvSpPr>
        <p:spPr/>
        <p:txBody>
          <a:bodyPr/>
          <a:lstStyle/>
          <a:p>
            <a:pPr marL="285750" indent="-285750">
              <a:buFont typeface="Arial" panose="020B0604020202020204" pitchFamily="34" charset="0"/>
              <a:buChar char="•"/>
            </a:pPr>
            <a:r>
              <a:rPr lang="en-US" sz="2800" dirty="0"/>
              <a:t>Grew by 11% in 2023.</a:t>
            </a:r>
          </a:p>
          <a:p>
            <a:pPr marL="285750" indent="-285750">
              <a:buFont typeface="Arial" panose="020B0604020202020204" pitchFamily="34" charset="0"/>
              <a:buChar char="•"/>
            </a:pPr>
            <a:r>
              <a:rPr lang="en-US" sz="2800" dirty="0"/>
              <a:t>Sales reached £27.2 billion for products and services.</a:t>
            </a:r>
          </a:p>
          <a:p>
            <a:pPr marL="285750" indent="-285750">
              <a:buFont typeface="Arial" panose="020B0604020202020204" pitchFamily="34" charset="0"/>
              <a:buChar char="•"/>
            </a:pPr>
            <a:r>
              <a:rPr lang="en-US" sz="2800" dirty="0"/>
              <a:t>It has beaten publishing, chemical manufacturing, creative arts and entertainment industries.</a:t>
            </a:r>
          </a:p>
          <a:p>
            <a:pPr marL="285750" indent="-285750">
              <a:buFont typeface="Arial" panose="020B0604020202020204" pitchFamily="34" charset="0"/>
              <a:buChar char="•"/>
            </a:pPr>
            <a:r>
              <a:rPr lang="en-US" sz="2800" dirty="0"/>
              <a:t>The workforce increased by 10% from 2023-2024.</a:t>
            </a:r>
          </a:p>
          <a:p>
            <a:pPr marL="285750" indent="-285750">
              <a:buFont typeface="Arial" panose="020B0604020202020204" pitchFamily="34" charset="0"/>
              <a:buChar char="•"/>
            </a:pPr>
            <a:r>
              <a:rPr lang="en-US" sz="2800" dirty="0"/>
              <a:t>Globally the industry is thought to be worth $636.2 billion dollars.</a:t>
            </a:r>
          </a:p>
        </p:txBody>
      </p:sp>
    </p:spTree>
    <p:extLst>
      <p:ext uri="{BB962C8B-B14F-4D97-AF65-F5344CB8AC3E}">
        <p14:creationId xmlns:p14="http://schemas.microsoft.com/office/powerpoint/2010/main" val="403731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473BC-BC07-B295-4E2B-79DDA2B874FB}"/>
              </a:ext>
            </a:extLst>
          </p:cNvPr>
          <p:cNvSpPr>
            <a:spLocks noGrp="1"/>
          </p:cNvSpPr>
          <p:nvPr>
            <p:ph type="body" sz="quarter" idx="10"/>
          </p:nvPr>
        </p:nvSpPr>
        <p:spPr>
          <a:xfrm>
            <a:off x="638174" y="2158540"/>
            <a:ext cx="9834566" cy="747518"/>
          </a:xfrm>
        </p:spPr>
        <p:txBody>
          <a:bodyPr/>
          <a:lstStyle/>
          <a:p>
            <a:r>
              <a:rPr lang="en-US" sz="6000" dirty="0"/>
              <a:t>The Beauty Industry</a:t>
            </a:r>
          </a:p>
        </p:txBody>
      </p:sp>
      <p:sp>
        <p:nvSpPr>
          <p:cNvPr id="3" name="Text Placeholder 2">
            <a:extLst>
              <a:ext uri="{FF2B5EF4-FFF2-40B4-BE49-F238E27FC236}">
                <a16:creationId xmlns:a16="http://schemas.microsoft.com/office/drawing/2014/main" id="{B394F68F-A067-A91A-52AB-2B8B852F9670}"/>
              </a:ext>
            </a:extLst>
          </p:cNvPr>
          <p:cNvSpPr>
            <a:spLocks noGrp="1"/>
          </p:cNvSpPr>
          <p:nvPr>
            <p:ph type="body" sz="quarter" idx="11"/>
          </p:nvPr>
        </p:nvSpPr>
        <p:spPr>
          <a:xfrm>
            <a:off x="638174" y="3200400"/>
            <a:ext cx="11115675" cy="457200"/>
          </a:xfrm>
        </p:spPr>
        <p:txBody>
          <a:bodyPr/>
          <a:lstStyle/>
          <a:p>
            <a:r>
              <a:rPr lang="en-US" sz="4000" dirty="0"/>
              <a:t>But why?</a:t>
            </a:r>
          </a:p>
        </p:txBody>
      </p:sp>
    </p:spTree>
    <p:extLst>
      <p:ext uri="{BB962C8B-B14F-4D97-AF65-F5344CB8AC3E}">
        <p14:creationId xmlns:p14="http://schemas.microsoft.com/office/powerpoint/2010/main" val="302424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3C9DD-4200-9C16-28FD-93715DCB7889}"/>
              </a:ext>
            </a:extLst>
          </p:cNvPr>
          <p:cNvSpPr>
            <a:spLocks noGrp="1"/>
          </p:cNvSpPr>
          <p:nvPr>
            <p:ph type="body" sz="quarter" idx="10"/>
          </p:nvPr>
        </p:nvSpPr>
        <p:spPr/>
        <p:txBody>
          <a:bodyPr/>
          <a:lstStyle/>
          <a:p>
            <a:r>
              <a:rPr lang="en-US" dirty="0"/>
              <a:t>Why the sudden increase?</a:t>
            </a:r>
          </a:p>
        </p:txBody>
      </p:sp>
      <p:sp>
        <p:nvSpPr>
          <p:cNvPr id="4" name="Text Placeholder 3">
            <a:extLst>
              <a:ext uri="{FF2B5EF4-FFF2-40B4-BE49-F238E27FC236}">
                <a16:creationId xmlns:a16="http://schemas.microsoft.com/office/drawing/2014/main" id="{E7B7D76D-4224-E3B5-3BC1-B15E836BB0A4}"/>
              </a:ext>
            </a:extLst>
          </p:cNvPr>
          <p:cNvSpPr>
            <a:spLocks noGrp="1"/>
          </p:cNvSpPr>
          <p:nvPr>
            <p:ph type="body" sz="quarter" idx="12"/>
          </p:nvPr>
        </p:nvSpPr>
        <p:spPr/>
        <p:txBody>
          <a:bodyPr/>
          <a:lstStyle/>
          <a:p>
            <a:r>
              <a:rPr lang="en-US" sz="3200" dirty="0"/>
              <a:t>Social media</a:t>
            </a:r>
          </a:p>
          <a:p>
            <a:pPr marL="457200" indent="-457200">
              <a:buFont typeface="Arial" panose="020B0604020202020204" pitchFamily="34" charset="0"/>
              <a:buChar char="•"/>
            </a:pPr>
            <a:r>
              <a:rPr lang="en-US" sz="3200" dirty="0"/>
              <a:t>Influencers (both famous and less famous)</a:t>
            </a:r>
          </a:p>
          <a:p>
            <a:pPr marL="457200" indent="-457200">
              <a:buFont typeface="Arial" panose="020B0604020202020204" pitchFamily="34" charset="0"/>
              <a:buChar char="•"/>
            </a:pPr>
            <a:r>
              <a:rPr lang="en-US" sz="3200" dirty="0"/>
              <a:t>65% of all consumers come through an influencer!</a:t>
            </a:r>
          </a:p>
          <a:p>
            <a:pPr marL="342900" indent="-342900">
              <a:buFont typeface="+mj-lt"/>
              <a:buAutoNum type="arabicPeriod"/>
            </a:pPr>
            <a:endParaRPr lang="en-US" sz="3200" dirty="0"/>
          </a:p>
        </p:txBody>
      </p:sp>
    </p:spTree>
    <p:extLst>
      <p:ext uri="{BB962C8B-B14F-4D97-AF65-F5344CB8AC3E}">
        <p14:creationId xmlns:p14="http://schemas.microsoft.com/office/powerpoint/2010/main" val="122084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BECBE-AD22-7D60-090E-33598D79F1C1}"/>
              </a:ext>
            </a:extLst>
          </p:cNvPr>
          <p:cNvSpPr>
            <a:spLocks noGrp="1"/>
          </p:cNvSpPr>
          <p:nvPr>
            <p:ph type="body" sz="quarter" idx="10"/>
          </p:nvPr>
        </p:nvSpPr>
        <p:spPr>
          <a:xfrm>
            <a:off x="624320" y="335857"/>
            <a:ext cx="9834566" cy="747518"/>
          </a:xfrm>
        </p:spPr>
        <p:txBody>
          <a:bodyPr/>
          <a:lstStyle/>
          <a:p>
            <a:r>
              <a:rPr lang="en-US" dirty="0"/>
              <a:t>A whole new WORD</a:t>
            </a:r>
          </a:p>
        </p:txBody>
      </p:sp>
      <p:pic>
        <p:nvPicPr>
          <p:cNvPr id="8" name="Picture 7" descr="A close-up of a lipstick&#10;&#10;AI-generated content may be incorrect.">
            <a:extLst>
              <a:ext uri="{FF2B5EF4-FFF2-40B4-BE49-F238E27FC236}">
                <a16:creationId xmlns:a16="http://schemas.microsoft.com/office/drawing/2014/main" id="{6789E8F1-EE93-B9A8-FAD9-73A98285C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083375"/>
            <a:ext cx="7772400" cy="4717836"/>
          </a:xfrm>
          <a:prstGeom prst="rect">
            <a:avLst/>
          </a:prstGeom>
        </p:spPr>
      </p:pic>
      <p:sp>
        <p:nvSpPr>
          <p:cNvPr id="9" name="TextBox 8">
            <a:extLst>
              <a:ext uri="{FF2B5EF4-FFF2-40B4-BE49-F238E27FC236}">
                <a16:creationId xmlns:a16="http://schemas.microsoft.com/office/drawing/2014/main" id="{2CE6F00C-861C-500A-0081-C69221643309}"/>
              </a:ext>
            </a:extLst>
          </p:cNvPr>
          <p:cNvSpPr txBox="1"/>
          <p:nvPr/>
        </p:nvSpPr>
        <p:spPr>
          <a:xfrm>
            <a:off x="2382982" y="5922963"/>
            <a:ext cx="2923309" cy="369332"/>
          </a:xfrm>
          <a:prstGeom prst="rect">
            <a:avLst/>
          </a:prstGeom>
          <a:noFill/>
        </p:spPr>
        <p:txBody>
          <a:bodyPr wrap="square" rtlCol="0">
            <a:spAutoFit/>
          </a:bodyPr>
          <a:lstStyle/>
          <a:p>
            <a:r>
              <a:rPr lang="en-US" dirty="0"/>
              <a:t>Merriam Webster Dictionary</a:t>
            </a:r>
          </a:p>
        </p:txBody>
      </p:sp>
    </p:spTree>
    <p:extLst>
      <p:ext uri="{BB962C8B-B14F-4D97-AF65-F5344CB8AC3E}">
        <p14:creationId xmlns:p14="http://schemas.microsoft.com/office/powerpoint/2010/main" val="5764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C23B0D-43BA-906B-507B-68832E19F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27" y="813660"/>
            <a:ext cx="10168082" cy="4351713"/>
          </a:xfrm>
          <a:prstGeom prst="rect">
            <a:avLst/>
          </a:prstGeom>
        </p:spPr>
      </p:pic>
      <p:sp>
        <p:nvSpPr>
          <p:cNvPr id="7" name="TextBox 6">
            <a:extLst>
              <a:ext uri="{FF2B5EF4-FFF2-40B4-BE49-F238E27FC236}">
                <a16:creationId xmlns:a16="http://schemas.microsoft.com/office/drawing/2014/main" id="{53221680-0D66-5E46-214B-80C443C37D4B}"/>
              </a:ext>
            </a:extLst>
          </p:cNvPr>
          <p:cNvSpPr txBox="1"/>
          <p:nvPr/>
        </p:nvSpPr>
        <p:spPr>
          <a:xfrm>
            <a:off x="817418" y="5299509"/>
            <a:ext cx="2923309" cy="369332"/>
          </a:xfrm>
          <a:prstGeom prst="rect">
            <a:avLst/>
          </a:prstGeom>
          <a:noFill/>
        </p:spPr>
        <p:txBody>
          <a:bodyPr wrap="square" rtlCol="0">
            <a:spAutoFit/>
          </a:bodyPr>
          <a:lstStyle/>
          <a:p>
            <a:r>
              <a:rPr lang="en-US" dirty="0"/>
              <a:t>Merriam Webster Dictionary</a:t>
            </a:r>
          </a:p>
        </p:txBody>
      </p:sp>
    </p:spTree>
    <p:extLst>
      <p:ext uri="{BB962C8B-B14F-4D97-AF65-F5344CB8AC3E}">
        <p14:creationId xmlns:p14="http://schemas.microsoft.com/office/powerpoint/2010/main" val="348352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8A313-5041-D4AA-8678-E34BF7DBF2D8}"/>
              </a:ext>
            </a:extLst>
          </p:cNvPr>
          <p:cNvSpPr>
            <a:spLocks noGrp="1"/>
          </p:cNvSpPr>
          <p:nvPr>
            <p:ph type="body" sz="quarter" idx="10"/>
          </p:nvPr>
        </p:nvSpPr>
        <p:spPr/>
        <p:txBody>
          <a:bodyPr/>
          <a:lstStyle/>
          <a:p>
            <a:r>
              <a:rPr lang="en-US" dirty="0"/>
              <a:t>The pattern is for all genders</a:t>
            </a:r>
          </a:p>
        </p:txBody>
      </p:sp>
      <p:sp>
        <p:nvSpPr>
          <p:cNvPr id="4" name="Text Placeholder 3">
            <a:extLst>
              <a:ext uri="{FF2B5EF4-FFF2-40B4-BE49-F238E27FC236}">
                <a16:creationId xmlns:a16="http://schemas.microsoft.com/office/drawing/2014/main" id="{09D49179-408B-D13D-5F19-C171DF04CD49}"/>
              </a:ext>
            </a:extLst>
          </p:cNvPr>
          <p:cNvSpPr>
            <a:spLocks noGrp="1"/>
          </p:cNvSpPr>
          <p:nvPr>
            <p:ph type="body" sz="quarter" idx="12"/>
          </p:nvPr>
        </p:nvSpPr>
        <p:spPr>
          <a:xfrm>
            <a:off x="638174" y="1811189"/>
            <a:ext cx="11115675" cy="3835030"/>
          </a:xfrm>
        </p:spPr>
        <p:txBody>
          <a:bodyPr/>
          <a:lstStyle/>
          <a:p>
            <a:r>
              <a:rPr lang="en-GB" sz="3200" dirty="0"/>
              <a:t>Barclays data shows that over the last 5 years, men’s spending on pharmacy, health and beauty categories has increased by 58.1% which is higher than the figures for women, which are 45.7% for the same period. </a:t>
            </a:r>
          </a:p>
          <a:p>
            <a:r>
              <a:rPr lang="en-US" dirty="0"/>
              <a:t>Source: </a:t>
            </a:r>
            <a:r>
              <a:rPr lang="en-US" i="1" dirty="0"/>
              <a:t>Connected: Focussing on Me and We</a:t>
            </a:r>
            <a:r>
              <a:rPr lang="en-US" dirty="0"/>
              <a:t>, Rachel Johnson (2026)</a:t>
            </a:r>
          </a:p>
        </p:txBody>
      </p:sp>
    </p:spTree>
    <p:extLst>
      <p:ext uri="{BB962C8B-B14F-4D97-AF65-F5344CB8AC3E}">
        <p14:creationId xmlns:p14="http://schemas.microsoft.com/office/powerpoint/2010/main" val="378881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0B23D-7BD2-B6B8-0DF9-BCC30CAE2814}"/>
              </a:ext>
            </a:extLst>
          </p:cNvPr>
          <p:cNvSpPr>
            <a:spLocks noGrp="1"/>
          </p:cNvSpPr>
          <p:nvPr>
            <p:ph type="body" sz="quarter" idx="10"/>
          </p:nvPr>
        </p:nvSpPr>
        <p:spPr>
          <a:xfrm>
            <a:off x="1178717" y="2241667"/>
            <a:ext cx="9834566" cy="747518"/>
          </a:xfrm>
        </p:spPr>
        <p:txBody>
          <a:bodyPr/>
          <a:lstStyle/>
          <a:p>
            <a:pPr algn="ctr"/>
            <a:r>
              <a:rPr lang="en-US" dirty="0"/>
              <a:t>Is beauty really about your appearance though?</a:t>
            </a:r>
          </a:p>
        </p:txBody>
      </p:sp>
    </p:spTree>
    <p:extLst>
      <p:ext uri="{BB962C8B-B14F-4D97-AF65-F5344CB8AC3E}">
        <p14:creationId xmlns:p14="http://schemas.microsoft.com/office/powerpoint/2010/main" val="89658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1573D66E8234BA888F21A92A1989A" ma:contentTypeVersion="19" ma:contentTypeDescription="Create a new document." ma:contentTypeScope="" ma:versionID="b1674dc4e4e327f5d4ff083f93f45791">
  <xsd:schema xmlns:xsd="http://www.w3.org/2001/XMLSchema" xmlns:xs="http://www.w3.org/2001/XMLSchema" xmlns:p="http://schemas.microsoft.com/office/2006/metadata/properties" xmlns:ns2="3e429c19-c368-484a-9414-3e1c9b74ae8c" xmlns:ns3="3dd51961-a181-4dec-b110-f245d4f17a71" targetNamespace="http://schemas.microsoft.com/office/2006/metadata/properties" ma:root="true" ma:fieldsID="baa4dcecacfa49e03355794ff80d1426" ns2:_="" ns3:_="">
    <xsd:import namespace="3e429c19-c368-484a-9414-3e1c9b74ae8c"/>
    <xsd:import namespace="3dd51961-a181-4dec-b110-f245d4f17a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29c19-c368-484a-9414-3e1c9b74a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dfdb1f-3c29-4bd5-8640-66fb358a1d3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51961-a181-4dec-b110-f245d4f17a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4e155-f2fb-44e6-bc39-3ac6c3641a55}" ma:internalName="TaxCatchAll" ma:showField="CatchAllData" ma:web="3dd51961-a181-4dec-b110-f245d4f17a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d51961-a181-4dec-b110-f245d4f17a71" xsi:nil="true"/>
    <lcf76f155ced4ddcb4097134ff3c332f xmlns="3e429c19-c368-484a-9414-3e1c9b74ae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371456-EB23-419C-BBFB-F930E4F57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29c19-c368-484a-9414-3e1c9b74ae8c"/>
    <ds:schemaRef ds:uri="3dd51961-a181-4dec-b110-f245d4f17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B78129-188D-43C3-BC1B-B52F25C9F24A}">
  <ds:schemaRefs>
    <ds:schemaRef ds:uri="http://schemas.microsoft.com/sharepoint/v3/contenttype/forms"/>
  </ds:schemaRefs>
</ds:datastoreItem>
</file>

<file path=customXml/itemProps3.xml><?xml version="1.0" encoding="utf-8"?>
<ds:datastoreItem xmlns:ds="http://schemas.openxmlformats.org/officeDocument/2006/customXml" ds:itemID="{B683A514-20D6-43D6-9D59-38F9061CBC59}">
  <ds:schemaRefs>
    <ds:schemaRef ds:uri="http://schemas.microsoft.com/office/2006/metadata/properties"/>
    <ds:schemaRef ds:uri="http://schemas.microsoft.com/office/infopath/2007/PartnerControls"/>
    <ds:schemaRef ds:uri="3dd51961-a181-4dec-b110-f245d4f17a71"/>
    <ds:schemaRef ds:uri="3e429c19-c368-484a-9414-3e1c9b74ae8c"/>
  </ds:schemaRefs>
</ds:datastoreItem>
</file>

<file path=docMetadata/LabelInfo.xml><?xml version="1.0" encoding="utf-8"?>
<clbl:labelList xmlns:clbl="http://schemas.microsoft.com/office/2020/mipLabelMetadata">
  <clbl:label id="{1e62c065-b0ae-4597-9c1a-64d3b2d18945}" enabled="0" method="" siteId="{1e62c065-b0ae-4597-9c1a-64d3b2d18945}" removed="1"/>
</clbl:labelList>
</file>

<file path=docProps/app.xml><?xml version="1.0" encoding="utf-8"?>
<Properties xmlns="http://schemas.openxmlformats.org/officeDocument/2006/extended-properties" xmlns:vt="http://schemas.openxmlformats.org/officeDocument/2006/docPropsVTypes">
  <TotalTime>0</TotalTime>
  <Words>1494</Words>
  <Application>Microsoft Office PowerPoint</Application>
  <PresentationFormat>Widescreen</PresentationFormat>
  <Paragraphs>80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Danielle Hill</cp:lastModifiedBy>
  <cp:revision>30</cp:revision>
  <dcterms:created xsi:type="dcterms:W3CDTF">2022-07-30T09:24:38Z</dcterms:created>
  <dcterms:modified xsi:type="dcterms:W3CDTF">2026-01-30T23:13:08Z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0x010100B4E1573D66E8234BA888F21A92A1989A</vt:lpwstr>
  </property>
  <property fmtid="{D5CDD505-2E9C-101B-9397-08002B2CF9AE}" pid="3" name="MediaServiceImageTags">
    <vt:lpwstr/>
  </property>
</Properties>
</file>