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68" r:id="rId5"/>
    <p:sldId id="256" r:id="rId6"/>
    <p:sldId id="269" r:id="rId7"/>
    <p:sldId id="270" r:id="rId8"/>
    <p:sldId id="271" r:id="rId9"/>
    <p:sldId id="272" r:id="rId10"/>
    <p:sldId id="274" r:id="rId11"/>
    <p:sldId id="273" r:id="rId12"/>
    <p:sldId id="275" r:id="rId13"/>
    <p:sldId id="276" r:id="rId14"/>
    <p:sldId id="277" r:id="rId15"/>
    <p:sldId id="278" r:id="rId16"/>
    <p:sldId id="279" r:id="rId17"/>
    <p:sldId id="280" r:id="rId18"/>
    <p:sldId id="281" r:id="rId19"/>
    <p:sldId id="28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30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084E4C-0B70-8546-BD9D-8CD0B7692D61}" v="23" dt="2026-02-26T07:05:30.1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75" autoAdjust="0"/>
    <p:restoredTop sz="95680"/>
  </p:normalViewPr>
  <p:slideViewPr>
    <p:cSldViewPr snapToGrid="0">
      <p:cViewPr varScale="1">
        <p:scale>
          <a:sx n="91" d="100"/>
          <a:sy n="91" d="100"/>
        </p:scale>
        <p:origin x="629"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76" d="100"/>
          <a:sy n="176" d="100"/>
        </p:scale>
        <p:origin x="1984" y="-9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CDFBF-29BD-4544-AAAF-6467B994E819}" type="datetimeFigureOut">
              <a:rPr lang="en-US" smtClean="0"/>
              <a:t>2/27/2026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8687FD-1CC8-B448-B551-EC6D893A41A7}" type="slidenum">
              <a:rPr lang="en-US" smtClean="0"/>
              <a:t>‹#›</a:t>
            </a:fld>
            <a:endParaRPr lang="en-US" dirty="0"/>
          </a:p>
        </p:txBody>
      </p:sp>
    </p:spTree>
    <p:extLst>
      <p:ext uri="{BB962C8B-B14F-4D97-AF65-F5344CB8AC3E}">
        <p14:creationId xmlns:p14="http://schemas.microsoft.com/office/powerpoint/2010/main" val="2013145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1</a:t>
            </a:fld>
            <a:endParaRPr lang="en-US" dirty="0"/>
          </a:p>
        </p:txBody>
      </p:sp>
    </p:spTree>
    <p:extLst>
      <p:ext uri="{BB962C8B-B14F-4D97-AF65-F5344CB8AC3E}">
        <p14:creationId xmlns:p14="http://schemas.microsoft.com/office/powerpoint/2010/main" val="3825916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 </a:t>
            </a:r>
          </a:p>
          <a:p>
            <a:pPr rtl="0" fontAlgn="base"/>
            <a:r>
              <a:rPr lang="en-GB" sz="1200" b="1" i="0" kern="1200" dirty="0">
                <a:solidFill>
                  <a:schemeClr val="tx1"/>
                </a:solidFill>
                <a:effectLst/>
                <a:latin typeface="+mn-lt"/>
                <a:ea typeface="+mn-ea"/>
                <a:cs typeface="+mn-cs"/>
              </a:rPr>
              <a:t>3) Planning talk makes all the difference.</a:t>
            </a:r>
            <a:r>
              <a:rPr lang="en-GB" sz="1200" b="0" i="0" kern="1200" dirty="0">
                <a:solidFill>
                  <a:schemeClr val="tx1"/>
                </a:solidFill>
                <a:effectLst/>
                <a:latin typeface="+mn-lt"/>
                <a:ea typeface="+mn-ea"/>
                <a:cs typeface="+mn-cs"/>
              </a:rPr>
              <a:t> Of course, two people can amble through a 4-minute conversation but research shows that it is far more beneficial, effective and less stressful if we plan a topic we might talk about. Our stress is also reduced if we plan some questions we could ask. Far from being manufactured, it helps us relax and be present as we ‘cognitively offload’. Studies have shown that telling participants to think ahead about possible topics, even for just 30 seconds, increased the fluidity of their conversations … especially at that awkward transition point in conversation. Data showed when they did this, they used less ‘ummms and urrs’, took shorter pauses and privately they felt less anxious and more confident.  </a:t>
            </a:r>
          </a:p>
          <a:p>
            <a:pPr rtl="0" fontAlgn="base"/>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In turn, if you’re less anxious and more confident, it is likely you come across better to the person you are talking to! Win win! It’s the same with questions; always have a few good ones up your sleeve like, ‘what can we celebrate about you?’ or ‘what have you been excited about recently?’. Questions like this unlock content and create connection. </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10</a:t>
            </a:fld>
            <a:endParaRPr lang="en-US" dirty="0"/>
          </a:p>
        </p:txBody>
      </p:sp>
    </p:spTree>
    <p:extLst>
      <p:ext uri="{BB962C8B-B14F-4D97-AF65-F5344CB8AC3E}">
        <p14:creationId xmlns:p14="http://schemas.microsoft.com/office/powerpoint/2010/main" val="839851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Clearly, not all of us will be engaging in speed dating in the coming weeks or months but we will all be engaging in conversations that might even go more smoothly if we pay attention to the lessons from it. Here are some questions to reflect on to make sure your conversations are full of connection and make you feel more comfortable, whether that is in school or at home!</a:t>
            </a:r>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11</a:t>
            </a:fld>
            <a:endParaRPr lang="en-US" dirty="0"/>
          </a:p>
        </p:txBody>
      </p:sp>
    </p:spTree>
    <p:extLst>
      <p:ext uri="{BB962C8B-B14F-4D97-AF65-F5344CB8AC3E}">
        <p14:creationId xmlns:p14="http://schemas.microsoft.com/office/powerpoint/2010/main" val="3792433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Be a fly on the wall and watch back in on a conversation you have had today. What kind of interruptions were present?</a:t>
            </a:r>
            <a:r>
              <a:rPr lang="en-GB" sz="1200" b="0" i="0" kern="1200" dirty="0">
                <a:solidFill>
                  <a:schemeClr val="tx1"/>
                </a:solidFill>
                <a:effectLst/>
                <a:latin typeface="+mn-lt"/>
                <a:ea typeface="+mn-ea"/>
                <a:cs typeface="+mn-cs"/>
              </a:rPr>
              <a:t> </a:t>
            </a:r>
            <a:r>
              <a:rPr lang="en-GB" sz="1200" b="1" i="1" kern="1200" dirty="0">
                <a:solidFill>
                  <a:schemeClr val="tx1"/>
                </a:solidFill>
                <a:effectLst/>
                <a:latin typeface="+mn-lt"/>
                <a:ea typeface="+mn-ea"/>
                <a:cs typeface="+mn-cs"/>
              </a:rPr>
              <a:t>Were they interruptions to take back the focus of the conversation, talk over someone or to change the direction of it? </a:t>
            </a:r>
            <a:r>
              <a:rPr lang="en-GB" sz="1200" b="0" i="0" kern="1200" dirty="0">
                <a:solidFill>
                  <a:schemeClr val="tx1"/>
                </a:solidFill>
                <a:effectLst/>
                <a:latin typeface="+mn-lt"/>
                <a:ea typeface="+mn-ea"/>
                <a:cs typeface="+mn-cs"/>
              </a:rPr>
              <a:t>Or was it to add to what had been said, finish a sentence or give affirmations which build connection? One helps, one hinders. What have you done? And what have you had done to you? </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12</a:t>
            </a:fld>
            <a:endParaRPr lang="en-US" dirty="0"/>
          </a:p>
        </p:txBody>
      </p:sp>
    </p:spTree>
    <p:extLst>
      <p:ext uri="{BB962C8B-B14F-4D97-AF65-F5344CB8AC3E}">
        <p14:creationId xmlns:p14="http://schemas.microsoft.com/office/powerpoint/2010/main" val="987723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What topics or approaches could you pre-plan so you are able to be as natural and comfortable as possible and reduce cognitive overload in the moment? </a:t>
            </a:r>
            <a:r>
              <a:rPr lang="en-GB" sz="1200" b="0" i="0" kern="1200" dirty="0">
                <a:solidFill>
                  <a:schemeClr val="tx1"/>
                </a:solidFill>
                <a:effectLst/>
                <a:latin typeface="+mn-lt"/>
                <a:ea typeface="+mn-ea"/>
                <a:cs typeface="+mn-cs"/>
              </a:rPr>
              <a:t>We all have a lot of 4-minute conversations, and we know you can achieve a lot in 4 minutes if the conversation is a good one. Think of colleagues in the corridor, students in a school, parents at a gate or on the phone, or any strangers or stakeholders that you work with. How could you plan?  </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13</a:t>
            </a:fld>
            <a:endParaRPr lang="en-US" dirty="0"/>
          </a:p>
        </p:txBody>
      </p:sp>
    </p:spTree>
    <p:extLst>
      <p:ext uri="{BB962C8B-B14F-4D97-AF65-F5344CB8AC3E}">
        <p14:creationId xmlns:p14="http://schemas.microsoft.com/office/powerpoint/2010/main" val="2098735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Why not plan some questions?</a:t>
            </a:r>
            <a:r>
              <a:rPr lang="en-GB" sz="1200" b="0" i="0" kern="1200" dirty="0">
                <a:solidFill>
                  <a:schemeClr val="tx1"/>
                </a:solidFill>
                <a:effectLst/>
                <a:latin typeface="+mn-lt"/>
                <a:ea typeface="+mn-ea"/>
                <a:cs typeface="+mn-cs"/>
              </a:rPr>
              <a:t> We know from the research that good questions unlock different levels of connection in a conversation and help you move up and down the conversation elevator. Questions also help you get out of the usual ‘weather’ or ‘how’s your journey’ small talk that many people find awkward. And the good news</a:t>
            </a:r>
            <a:r>
              <a:rPr lang="en-GB" dirty="0"/>
              <a:t> – </a:t>
            </a:r>
            <a:r>
              <a:rPr lang="en-GB" sz="1200" b="0" i="0" kern="1200" dirty="0">
                <a:solidFill>
                  <a:schemeClr val="tx1"/>
                </a:solidFill>
                <a:effectLst/>
                <a:latin typeface="+mn-lt"/>
                <a:ea typeface="+mn-ea"/>
                <a:cs typeface="+mn-cs"/>
              </a:rPr>
              <a:t>research shows that people really do love being asked lots of questions!  </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14</a:t>
            </a:fld>
            <a:endParaRPr lang="en-US" dirty="0"/>
          </a:p>
        </p:txBody>
      </p:sp>
    </p:spTree>
    <p:extLst>
      <p:ext uri="{BB962C8B-B14F-4D97-AF65-F5344CB8AC3E}">
        <p14:creationId xmlns:p14="http://schemas.microsoft.com/office/powerpoint/2010/main" val="2035847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15</a:t>
            </a:fld>
            <a:endParaRPr lang="en-US" dirty="0"/>
          </a:p>
        </p:txBody>
      </p:sp>
    </p:spTree>
    <p:extLst>
      <p:ext uri="{BB962C8B-B14F-4D97-AF65-F5344CB8AC3E}">
        <p14:creationId xmlns:p14="http://schemas.microsoft.com/office/powerpoint/2010/main" val="2175325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16</a:t>
            </a:fld>
            <a:endParaRPr lang="en-US" dirty="0"/>
          </a:p>
        </p:txBody>
      </p:sp>
    </p:spTree>
    <p:extLst>
      <p:ext uri="{BB962C8B-B14F-4D97-AF65-F5344CB8AC3E}">
        <p14:creationId xmlns:p14="http://schemas.microsoft.com/office/powerpoint/2010/main" val="687324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2</a:t>
            </a:fld>
            <a:endParaRPr lang="en-US" dirty="0"/>
          </a:p>
        </p:txBody>
      </p:sp>
    </p:spTree>
    <p:extLst>
      <p:ext uri="{BB962C8B-B14F-4D97-AF65-F5344CB8AC3E}">
        <p14:creationId xmlns:p14="http://schemas.microsoft.com/office/powerpoint/2010/main" val="3327388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Have you ever been to a restaurant and found yourself distracted by the conversation of others around you? Or intrigued by the dynamic you can see playing out? Whether you can see people getting on famously or the total opposite, it can be fascinating to watch if you are interested in people and dynamics. Even if you don’t do this in real life, much of our time is spent watching communication between people play out on our TVs or cinema screens. There is something fascinating to us about how humans interact with each other.  In the UK, we even have a slang term for this which is ‘to earwig’. Apparently, in the past, people thought that an earwig would crawl into your ear.</a:t>
            </a:r>
          </a:p>
          <a:p>
            <a:pPr rtl="0" fontAlgn="base"/>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One of the most interesting interactions to watch from afar is speed dating. It’s unlikely you will have ever been able to be a fly on the wall at such an event, so let me explain some more about what the research has found! </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3</a:t>
            </a:fld>
            <a:endParaRPr lang="en-US" dirty="0"/>
          </a:p>
        </p:txBody>
      </p:sp>
    </p:spTree>
    <p:extLst>
      <p:ext uri="{BB962C8B-B14F-4D97-AF65-F5344CB8AC3E}">
        <p14:creationId xmlns:p14="http://schemas.microsoft.com/office/powerpoint/2010/main" val="658735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In 1998, Rabbi Yaacov Deyo invited a group of friends over to his house in LA to come up with ideas as to how to best serve his community of single people. Being based in LA, the group of friends came from all sorts of backgrounds, some from the entertainment industry, including one who produced game shows. That evening they identified one of the community challenges was singles meeting other singles in a deliberate way and with maximum time efficiency. So, that night, the group designed a fast-paced game in which the participants would gather together, hop from conversation to conversation and have 12 dates in one evening. They would use an Excel spreadsheet to keep track of the activity and collect responses on feedback cards to see if there were matches. Although this wasn’t a totally new concept, the popular custom of ‘New Year’s Calling’ in the 1800s didn’t make it into modern times… but was perhaps a pre-cursor to Deyo’s new version.  </a:t>
            </a:r>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4</a:t>
            </a:fld>
            <a:endParaRPr lang="en-US" dirty="0"/>
          </a:p>
        </p:txBody>
      </p:sp>
    </p:spTree>
    <p:extLst>
      <p:ext uri="{BB962C8B-B14F-4D97-AF65-F5344CB8AC3E}">
        <p14:creationId xmlns:p14="http://schemas.microsoft.com/office/powerpoint/2010/main" val="948330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Soon, the speed dating idea grew to new levels of popularity and had gone viral, being imitated around the country and then the world. However, not all of the imitations had the same ethos that the original concept had had. Deyo started to feel a little uncomfortable by the new iterations. By 1999, a TV programme had been commissioned where each person talked to each other like they were trying to sell themselves in an auction. It may have been compelling viewing, but it wasn’t creating meaningful connection which had been the original intention.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Whether it is running speed dating events to find a friend, a romantic partner or a pet, the speed dating idea took off.</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Deyo and his friends had trademarked SpeedDating and had started the patenting process but, as the recent TV shows had illustrated, they had lost control of the idea. So, unusually, they decided to give the concept away and allow anyone who wanted to use it to do so in the hope that it would create relationships of connection and longevity. An act of generosity they hoped would create good for many.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The rest, of course, is history. Since those early days of 1998, the world has exploded with variations of speed dating: whether in new dating apps, or TV shows like Love Island that borrows some of the speed-dating methodology. But, interestingly, since 2024, surveys have shown that there appears to be a return to Deyo’s </a:t>
            </a:r>
            <a:r>
              <a:rPr lang="en-GB" sz="1200" b="0" i="0" u="sng" kern="1200" dirty="0">
                <a:solidFill>
                  <a:schemeClr val="tx1"/>
                </a:solidFill>
                <a:effectLst/>
                <a:latin typeface="+mn-lt"/>
                <a:ea typeface="+mn-ea"/>
                <a:cs typeface="+mn-cs"/>
              </a:rPr>
              <a:t>traditional</a:t>
            </a:r>
            <a:r>
              <a:rPr lang="en-GB" sz="1200" b="0" i="0" kern="1200" dirty="0">
                <a:solidFill>
                  <a:schemeClr val="tx1"/>
                </a:solidFill>
                <a:effectLst/>
                <a:latin typeface="+mn-lt"/>
                <a:ea typeface="+mn-ea"/>
                <a:cs typeface="+mn-cs"/>
              </a:rPr>
              <a:t> speed dating format from 1998.  </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5</a:t>
            </a:fld>
            <a:endParaRPr lang="en-US" dirty="0"/>
          </a:p>
        </p:txBody>
      </p:sp>
    </p:spTree>
    <p:extLst>
      <p:ext uri="{BB962C8B-B14F-4D97-AF65-F5344CB8AC3E}">
        <p14:creationId xmlns:p14="http://schemas.microsoft.com/office/powerpoint/2010/main" val="3500147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A new generation of adults are reportedly fed up of dating apps, with romance feeling like another chore to be managed. They reject highly curated and inauthentic images and content which means you don’t really know if what you see can be believed. They say they want real connection instead of that being replaced with monotonous swiping. According to a Guardian article in 2024 investigating the rise of speed dating in Australia, bookings for these events have soared in the last two years. Despite all the technology at their fingertips, perhaps people have reached a point where they are ready for honest, real-time, face-to-face conversations.  </a:t>
            </a:r>
          </a:p>
          <a:p>
            <a:pPr rtl="0" fontAlgn="base"/>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Perhaps this is a new generation, engaging with an old concept to achieve the same thing – meaningful, authentic connection that goes beyond only appearance.  </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6</a:t>
            </a:fld>
            <a:endParaRPr lang="en-US" dirty="0"/>
          </a:p>
        </p:txBody>
      </p:sp>
    </p:spTree>
    <p:extLst>
      <p:ext uri="{BB962C8B-B14F-4D97-AF65-F5344CB8AC3E}">
        <p14:creationId xmlns:p14="http://schemas.microsoft.com/office/powerpoint/2010/main" val="2594987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Speed dating is not just a fun, novelty concept; research studies time and time again are showing the positive impact the format can have. But why? What is it that works? What are the ingredients of connection and how can that help us in our day-to-day lives and leadership? Although the research is coming from speed dating, we can apply it to conversations more widely. </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7</a:t>
            </a:fld>
            <a:endParaRPr lang="en-US" dirty="0"/>
          </a:p>
        </p:txBody>
      </p:sp>
    </p:spTree>
    <p:extLst>
      <p:ext uri="{BB962C8B-B14F-4D97-AF65-F5344CB8AC3E}">
        <p14:creationId xmlns:p14="http://schemas.microsoft.com/office/powerpoint/2010/main" val="1588251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 </a:t>
            </a:r>
          </a:p>
          <a:p>
            <a:pPr rtl="0" fontAlgn="base"/>
            <a:r>
              <a:rPr lang="en-GB" sz="1200" b="1" i="0" kern="1200" dirty="0">
                <a:solidFill>
                  <a:schemeClr val="tx1"/>
                </a:solidFill>
                <a:effectLst/>
                <a:latin typeface="+mn-lt"/>
                <a:ea typeface="+mn-ea"/>
                <a:cs typeface="+mn-cs"/>
              </a:rPr>
              <a:t>1) Words really do matter.</a:t>
            </a:r>
            <a:r>
              <a:rPr lang="en-GB" sz="1200" b="0" i="0" kern="1200" dirty="0">
                <a:solidFill>
                  <a:schemeClr val="tx1"/>
                </a:solidFill>
                <a:effectLst/>
                <a:latin typeface="+mn-lt"/>
                <a:ea typeface="+mn-ea"/>
                <a:cs typeface="+mn-cs"/>
              </a:rPr>
              <a:t> An analysis of nearly 1000 dates found that how the words are delivered, when and for how long makes a difference to how people feel towards each other… and, whether there was a sense of connection or not. When the feedback from dates was analysed, researchers discovered that participants felt a connection when there was appreciative language like ‘good for you’ or ‘that’s awesome’. They also liked it when sympathy was expressed, for example, ‘that must be tough on you’. Women specifically commented on clicking with their partners when they interrupted them, although crucially, this was </a:t>
            </a:r>
            <a:r>
              <a:rPr lang="en-GB" sz="1200" b="0" i="0" u="sng" kern="1200" dirty="0">
                <a:solidFill>
                  <a:schemeClr val="tx1"/>
                </a:solidFill>
                <a:effectLst/>
                <a:latin typeface="+mn-lt"/>
                <a:ea typeface="+mn-ea"/>
                <a:cs typeface="+mn-cs"/>
              </a:rPr>
              <a:t>not</a:t>
            </a:r>
            <a:r>
              <a:rPr lang="en-GB" sz="1200" b="0" i="0" kern="1200" dirty="0">
                <a:solidFill>
                  <a:schemeClr val="tx1"/>
                </a:solidFill>
                <a:effectLst/>
                <a:latin typeface="+mn-lt"/>
                <a:ea typeface="+mn-ea"/>
                <a:cs typeface="+mn-cs"/>
              </a:rPr>
              <a:t> an interruption to redirect or steal the conversation but to show understanding by finishing, or adding to, a sentence. </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8</a:t>
            </a:fld>
            <a:endParaRPr lang="en-US" dirty="0"/>
          </a:p>
        </p:txBody>
      </p:sp>
    </p:spTree>
    <p:extLst>
      <p:ext uri="{BB962C8B-B14F-4D97-AF65-F5344CB8AC3E}">
        <p14:creationId xmlns:p14="http://schemas.microsoft.com/office/powerpoint/2010/main" val="1914665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2) Four minutes is enough to establish a meaningful connection.</a:t>
            </a:r>
            <a:r>
              <a:rPr lang="en-GB" sz="1200" b="0" i="0" kern="1200" dirty="0">
                <a:solidFill>
                  <a:schemeClr val="tx1"/>
                </a:solidFill>
                <a:effectLst/>
                <a:latin typeface="+mn-lt"/>
                <a:ea typeface="+mn-ea"/>
                <a:cs typeface="+mn-cs"/>
              </a:rPr>
              <a:t> It turns out that speed is not a barrier. Studies from Stanford found that one 4-minute date was enough to form a connection that goes beyond looks and motivation</a:t>
            </a:r>
            <a:r>
              <a:rPr lang="en-GB" sz="1200" i="0" kern="1200" dirty="0">
                <a:solidFill>
                  <a:schemeClr val="tx1"/>
                </a:solidFill>
                <a:effectLst/>
                <a:latin typeface="+mn-lt"/>
                <a:ea typeface="+mn-ea"/>
                <a:cs typeface="+mn-cs"/>
              </a:rPr>
              <a:t>.</a:t>
            </a:r>
            <a:r>
              <a:rPr lang="en-GB" sz="1200" b="0" i="0" kern="1200" dirty="0">
                <a:solidFill>
                  <a:schemeClr val="tx1"/>
                </a:solidFill>
                <a:effectLst/>
                <a:latin typeface="+mn-lt"/>
                <a:ea typeface="+mn-ea"/>
                <a:cs typeface="+mn-cs"/>
              </a:rPr>
              <a:t> Studies have also found that we can make ‘remarkably sophisticated social judgements based on ‘thin slices’ of behaviour lasting 5 minutes or less’. Even when the conversation is awkward, connection happens when we agree it is awkward; it turns out that 4 minutes is enough to share some vulnerability too. </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9</a:t>
            </a:fld>
            <a:endParaRPr lang="en-US" dirty="0"/>
          </a:p>
        </p:txBody>
      </p:sp>
    </p:spTree>
    <p:extLst>
      <p:ext uri="{BB962C8B-B14F-4D97-AF65-F5344CB8AC3E}">
        <p14:creationId xmlns:p14="http://schemas.microsoft.com/office/powerpoint/2010/main" val="37271188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E1EC3CE-CC8E-16A1-3482-12A8A2E5A167}"/>
              </a:ext>
            </a:extLst>
          </p:cNvPr>
          <p:cNvSpPr/>
          <p:nvPr userDrawn="1"/>
        </p:nvSpPr>
        <p:spPr>
          <a:xfrm>
            <a:off x="0" y="0"/>
            <a:ext cx="12192000" cy="6858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 Placeholder 6">
            <a:extLst>
              <a:ext uri="{FF2B5EF4-FFF2-40B4-BE49-F238E27FC236}">
                <a16:creationId xmlns:a16="http://schemas.microsoft.com/office/drawing/2014/main" id="{C1826A61-0342-B217-BE0F-DD817688CA18}"/>
              </a:ext>
            </a:extLst>
          </p:cNvPr>
          <p:cNvSpPr>
            <a:spLocks noGrp="1"/>
          </p:cNvSpPr>
          <p:nvPr>
            <p:ph type="body" sz="quarter" idx="10" hasCustomPrompt="1"/>
          </p:nvPr>
        </p:nvSpPr>
        <p:spPr>
          <a:xfrm>
            <a:off x="0" y="2929603"/>
            <a:ext cx="12192000" cy="1006429"/>
          </a:xfrm>
        </p:spPr>
        <p:txBody>
          <a:bodyPr>
            <a:spAutoFit/>
          </a:bodyPr>
          <a:lstStyle>
            <a:lvl1pPr marL="0" indent="0" algn="ctr">
              <a:buNone/>
              <a:defRPr sz="6600" b="1">
                <a:solidFill>
                  <a:srgbClr val="2E3036"/>
                </a:solidFill>
              </a:defRPr>
            </a:lvl1pPr>
            <a:lvl2pPr marL="457200" indent="0" algn="ctr">
              <a:buNone/>
              <a:defRPr sz="7200" b="1">
                <a:solidFill>
                  <a:schemeClr val="bg1"/>
                </a:solidFill>
              </a:defRPr>
            </a:lvl2pPr>
            <a:lvl3pPr marL="914400" indent="0" algn="ctr">
              <a:buNone/>
              <a:defRPr sz="7200" b="1">
                <a:solidFill>
                  <a:schemeClr val="bg1"/>
                </a:solidFill>
              </a:defRPr>
            </a:lvl3pPr>
            <a:lvl4pPr marL="1371600" indent="0" algn="ctr">
              <a:buNone/>
              <a:defRPr sz="7200" b="1">
                <a:solidFill>
                  <a:schemeClr val="bg1"/>
                </a:solidFill>
              </a:defRPr>
            </a:lvl4pPr>
            <a:lvl5pPr marL="1828800" indent="0" algn="ctr">
              <a:buNone/>
              <a:defRPr sz="7200" b="1">
                <a:solidFill>
                  <a:schemeClr val="bg1"/>
                </a:solidFill>
              </a:defRPr>
            </a:lvl5pPr>
          </a:lstStyle>
          <a:p>
            <a:pPr lvl="0"/>
            <a:r>
              <a:rPr lang="en-US" dirty="0"/>
              <a:t>Presentation Title</a:t>
            </a:r>
            <a:endParaRPr lang="en-GB" dirty="0"/>
          </a:p>
        </p:txBody>
      </p:sp>
      <p:sp>
        <p:nvSpPr>
          <p:cNvPr id="28" name="Text Placeholder 6">
            <a:extLst>
              <a:ext uri="{FF2B5EF4-FFF2-40B4-BE49-F238E27FC236}">
                <a16:creationId xmlns:a16="http://schemas.microsoft.com/office/drawing/2014/main" id="{9CA55EE4-CBDE-E2B4-CF7E-EC32BC928008}"/>
              </a:ext>
            </a:extLst>
          </p:cNvPr>
          <p:cNvSpPr>
            <a:spLocks noGrp="1"/>
          </p:cNvSpPr>
          <p:nvPr>
            <p:ph type="body" sz="quarter" idx="11" hasCustomPrompt="1"/>
          </p:nvPr>
        </p:nvSpPr>
        <p:spPr>
          <a:xfrm>
            <a:off x="0" y="4072604"/>
            <a:ext cx="12192000" cy="757130"/>
          </a:xfrm>
        </p:spPr>
        <p:txBody>
          <a:bodyPr>
            <a:spAutoFit/>
          </a:bodyPr>
          <a:lstStyle>
            <a:lvl1pPr marL="0" indent="0" algn="ctr">
              <a:buNone/>
              <a:defRPr sz="4800" b="0" spc="100" baseline="0">
                <a:solidFill>
                  <a:schemeClr val="bg1"/>
                </a:solidFill>
                <a:latin typeface="+mj-lt"/>
              </a:defRPr>
            </a:lvl1pPr>
            <a:lvl2pPr marL="457200" indent="0" algn="ctr">
              <a:buNone/>
              <a:defRPr sz="7200" b="1">
                <a:solidFill>
                  <a:schemeClr val="bg1"/>
                </a:solidFill>
              </a:defRPr>
            </a:lvl2pPr>
            <a:lvl3pPr marL="914400" indent="0" algn="ctr">
              <a:buNone/>
              <a:defRPr sz="7200" b="1">
                <a:solidFill>
                  <a:schemeClr val="bg1"/>
                </a:solidFill>
              </a:defRPr>
            </a:lvl3pPr>
            <a:lvl4pPr marL="1371600" indent="0" algn="ctr">
              <a:buNone/>
              <a:defRPr sz="7200" b="1">
                <a:solidFill>
                  <a:schemeClr val="bg1"/>
                </a:solidFill>
              </a:defRPr>
            </a:lvl4pPr>
            <a:lvl5pPr marL="1828800" indent="0" algn="ctr">
              <a:buNone/>
              <a:defRPr sz="7200" b="1">
                <a:solidFill>
                  <a:schemeClr val="bg1"/>
                </a:solidFill>
              </a:defRPr>
            </a:lvl5pPr>
          </a:lstStyle>
          <a:p>
            <a:pPr lvl="0"/>
            <a:r>
              <a:rPr lang="en-US" dirty="0"/>
              <a:t>SUBTITLE</a:t>
            </a:r>
            <a:endParaRPr lang="en-GB" dirty="0"/>
          </a:p>
        </p:txBody>
      </p:sp>
      <p:sp>
        <p:nvSpPr>
          <p:cNvPr id="29" name="TextBox 28">
            <a:extLst>
              <a:ext uri="{FF2B5EF4-FFF2-40B4-BE49-F238E27FC236}">
                <a16:creationId xmlns:a16="http://schemas.microsoft.com/office/drawing/2014/main" id="{9FE0B1E1-6580-1DE2-193D-FCA21BC34A35}"/>
              </a:ext>
            </a:extLst>
          </p:cNvPr>
          <p:cNvSpPr txBox="1"/>
          <p:nvPr userDrawn="1"/>
        </p:nvSpPr>
        <p:spPr>
          <a:xfrm>
            <a:off x="0" y="6054023"/>
            <a:ext cx="12192000" cy="338554"/>
          </a:xfrm>
          <a:prstGeom prst="rect">
            <a:avLst/>
          </a:prstGeom>
          <a:noFill/>
        </p:spPr>
        <p:txBody>
          <a:bodyPr wrap="square" rtlCol="0">
            <a:spAutoFit/>
          </a:bodyPr>
          <a:lstStyle/>
          <a:p>
            <a:pPr algn="ctr"/>
            <a:r>
              <a:rPr lang="en-GB" sz="1600" b="1" spc="200" baseline="0" dirty="0">
                <a:solidFill>
                  <a:schemeClr val="bg1"/>
                </a:solidFill>
                <a:latin typeface="+mn-lt"/>
              </a:rPr>
              <a:t>IGNITING LEADERS, CHANGING LIVES</a:t>
            </a:r>
          </a:p>
        </p:txBody>
      </p:sp>
      <p:pic>
        <p:nvPicPr>
          <p:cNvPr id="31" name="Picture 30" descr="Circle&#10;&#10;Description automatically generated">
            <a:extLst>
              <a:ext uri="{FF2B5EF4-FFF2-40B4-BE49-F238E27FC236}">
                <a16:creationId xmlns:a16="http://schemas.microsoft.com/office/drawing/2014/main" id="{57ED6253-B1A8-9C03-8E0C-AB0D91B5CD45}"/>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9678838" y="0"/>
            <a:ext cx="2513162" cy="2581512"/>
          </a:xfrm>
          <a:prstGeom prst="rect">
            <a:avLst/>
          </a:prstGeom>
        </p:spPr>
      </p:pic>
      <p:pic>
        <p:nvPicPr>
          <p:cNvPr id="32" name="Picture 31" descr="Icon&#10;&#10;Description automatically generated">
            <a:extLst>
              <a:ext uri="{FF2B5EF4-FFF2-40B4-BE49-F238E27FC236}">
                <a16:creationId xmlns:a16="http://schemas.microsoft.com/office/drawing/2014/main" id="{938CF7F5-9CA4-6A6D-424B-4280EA928C40}"/>
              </a:ext>
            </a:extLst>
          </p:cNvPr>
          <p:cNvPicPr>
            <a:picLocks noChangeAspect="1"/>
          </p:cNvPicPr>
          <p:nvPr userDrawn="1"/>
        </p:nvPicPr>
        <p:blipFill>
          <a:blip r:embed="rId3" cstate="screen">
            <a:alphaModFix amt="35000"/>
            <a:extLst>
              <a:ext uri="{28A0092B-C50C-407E-A947-70E740481C1C}">
                <a14:useLocalDpi xmlns:a14="http://schemas.microsoft.com/office/drawing/2010/main"/>
              </a:ext>
            </a:extLst>
          </a:blip>
          <a:stretch>
            <a:fillRect/>
          </a:stretch>
        </p:blipFill>
        <p:spPr>
          <a:xfrm>
            <a:off x="8203289" y="208714"/>
            <a:ext cx="1082042" cy="1082042"/>
          </a:xfrm>
          <a:prstGeom prst="rect">
            <a:avLst/>
          </a:prstGeom>
        </p:spPr>
      </p:pic>
      <p:pic>
        <p:nvPicPr>
          <p:cNvPr id="33" name="Picture 32">
            <a:extLst>
              <a:ext uri="{FF2B5EF4-FFF2-40B4-BE49-F238E27FC236}">
                <a16:creationId xmlns:a16="http://schemas.microsoft.com/office/drawing/2014/main" id="{7F5CCF40-D7A4-66D7-1C28-424A6AC0EC77}"/>
              </a:ext>
            </a:extLst>
          </p:cNvPr>
          <p:cNvPicPr>
            <a:picLocks noChangeAspect="1"/>
          </p:cNvPicPr>
          <p:nvPr userDrawn="1"/>
        </p:nvPicPr>
        <p:blipFill rotWithShape="1">
          <a:blip r:embed="rId4" cstate="screen">
            <a:alphaModFix amt="35000"/>
            <a:extLst>
              <a:ext uri="{28A0092B-C50C-407E-A947-70E740481C1C}">
                <a14:useLocalDpi xmlns:a14="http://schemas.microsoft.com/office/drawing/2010/main"/>
              </a:ext>
            </a:extLst>
          </a:blip>
          <a:srcRect l="29480" t="18915"/>
          <a:stretch/>
        </p:blipFill>
        <p:spPr>
          <a:xfrm>
            <a:off x="0" y="0"/>
            <a:ext cx="1362972" cy="1567170"/>
          </a:xfrm>
          <a:prstGeom prst="rect">
            <a:avLst/>
          </a:prstGeom>
        </p:spPr>
      </p:pic>
      <p:pic>
        <p:nvPicPr>
          <p:cNvPr id="34" name="Picture 33" descr="Shape, circle&#10;&#10;Description automatically generated">
            <a:extLst>
              <a:ext uri="{FF2B5EF4-FFF2-40B4-BE49-F238E27FC236}">
                <a16:creationId xmlns:a16="http://schemas.microsoft.com/office/drawing/2014/main" id="{0C9552BC-2CF6-FF36-9E75-C74D82026F36}"/>
              </a:ext>
            </a:extLst>
          </p:cNvPr>
          <p:cNvPicPr>
            <a:picLocks noChangeAspect="1"/>
          </p:cNvPicPr>
          <p:nvPr userDrawn="1"/>
        </p:nvPicPr>
        <p:blipFill rotWithShape="1">
          <a:blip r:embed="rId5" cstate="screen">
            <a:alphaModFix amt="20000"/>
            <a:extLst>
              <a:ext uri="{28A0092B-C50C-407E-A947-70E740481C1C}">
                <a14:useLocalDpi xmlns:a14="http://schemas.microsoft.com/office/drawing/2010/main"/>
              </a:ext>
            </a:extLst>
          </a:blip>
          <a:srcRect/>
          <a:stretch/>
        </p:blipFill>
        <p:spPr>
          <a:xfrm>
            <a:off x="0" y="4544291"/>
            <a:ext cx="2372264" cy="2313709"/>
          </a:xfrm>
          <a:prstGeom prst="rect">
            <a:avLst/>
          </a:prstGeom>
        </p:spPr>
      </p:pic>
      <p:pic>
        <p:nvPicPr>
          <p:cNvPr id="4" name="Picture 3" descr="A picture containing text, clipart&#10;&#10;Description automatically generated">
            <a:extLst>
              <a:ext uri="{FF2B5EF4-FFF2-40B4-BE49-F238E27FC236}">
                <a16:creationId xmlns:a16="http://schemas.microsoft.com/office/drawing/2014/main" id="{D42369A5-C452-CE0C-C1E7-A883E331D4C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4835533" y="1072210"/>
            <a:ext cx="2520934" cy="989919"/>
          </a:xfrm>
          <a:prstGeom prst="rect">
            <a:avLst/>
          </a:prstGeom>
        </p:spPr>
      </p:pic>
    </p:spTree>
    <p:extLst>
      <p:ext uri="{BB962C8B-B14F-4D97-AF65-F5344CB8AC3E}">
        <p14:creationId xmlns:p14="http://schemas.microsoft.com/office/powerpoint/2010/main" val="979658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15A07-178B-0E94-A30E-11CA93124B6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C4751E-D05E-2D5E-C17A-4111607010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079842-6A30-6D4E-4ECA-51A6CF35D715}"/>
              </a:ext>
            </a:extLst>
          </p:cNvPr>
          <p:cNvSpPr>
            <a:spLocks noGrp="1"/>
          </p:cNvSpPr>
          <p:nvPr>
            <p:ph type="dt" sz="half" idx="10"/>
          </p:nvPr>
        </p:nvSpPr>
        <p:spPr/>
        <p:txBody>
          <a:bodyPr/>
          <a:lstStyle/>
          <a:p>
            <a:fld id="{DD70F117-52D7-454C-85ED-EB81D518150E}" type="datetimeFigureOut">
              <a:rPr lang="en-GB" smtClean="0"/>
              <a:t>27/02/2026</a:t>
            </a:fld>
            <a:endParaRPr lang="en-GB" dirty="0"/>
          </a:p>
        </p:txBody>
      </p:sp>
      <p:sp>
        <p:nvSpPr>
          <p:cNvPr id="5" name="Footer Placeholder 4">
            <a:extLst>
              <a:ext uri="{FF2B5EF4-FFF2-40B4-BE49-F238E27FC236}">
                <a16:creationId xmlns:a16="http://schemas.microsoft.com/office/drawing/2014/main" id="{0E9C3E3F-6890-226C-84B7-C7ED53D6C91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D7CB65F-1EB1-CB1A-FEE8-246AE2D31DF1}"/>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3005130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C59A8E-0D77-5234-D49B-B0BB97156BB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9CDDA0-B321-C4F1-74A0-167BC50E4C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59B518-4B63-3011-2F33-79C50B3648A5}"/>
              </a:ext>
            </a:extLst>
          </p:cNvPr>
          <p:cNvSpPr>
            <a:spLocks noGrp="1"/>
          </p:cNvSpPr>
          <p:nvPr>
            <p:ph type="dt" sz="half" idx="10"/>
          </p:nvPr>
        </p:nvSpPr>
        <p:spPr/>
        <p:txBody>
          <a:bodyPr/>
          <a:lstStyle/>
          <a:p>
            <a:fld id="{DD70F117-52D7-454C-85ED-EB81D518150E}" type="datetimeFigureOut">
              <a:rPr lang="en-GB" smtClean="0"/>
              <a:t>27/02/2026</a:t>
            </a:fld>
            <a:endParaRPr lang="en-GB" dirty="0"/>
          </a:p>
        </p:txBody>
      </p:sp>
      <p:sp>
        <p:nvSpPr>
          <p:cNvPr id="5" name="Footer Placeholder 4">
            <a:extLst>
              <a:ext uri="{FF2B5EF4-FFF2-40B4-BE49-F238E27FC236}">
                <a16:creationId xmlns:a16="http://schemas.microsoft.com/office/drawing/2014/main" id="{B6B18694-DD33-DC7E-8E06-E3E4ADCA7A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C7ECAF0-C5B3-20C4-CD6D-A4494AC500B4}"/>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3089205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BA7F90F0-5D73-5C6B-85E5-D0250A1880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0"/>
          <a:stretch/>
        </p:blipFill>
        <p:spPr>
          <a:xfrm>
            <a:off x="0" y="0"/>
            <a:ext cx="12192000" cy="6858001"/>
          </a:xfrm>
          <a:prstGeom prst="rect">
            <a:avLst/>
          </a:prstGeom>
        </p:spPr>
      </p:pic>
      <p:sp>
        <p:nvSpPr>
          <p:cNvPr id="2" name="TextBox 1">
            <a:extLst>
              <a:ext uri="{FF2B5EF4-FFF2-40B4-BE49-F238E27FC236}">
                <a16:creationId xmlns:a16="http://schemas.microsoft.com/office/drawing/2014/main" id="{723E7A1B-5274-99B7-9D2C-36D27E56288E}"/>
              </a:ext>
            </a:extLst>
          </p:cNvPr>
          <p:cNvSpPr txBox="1"/>
          <p:nvPr userDrawn="1"/>
        </p:nvSpPr>
        <p:spPr>
          <a:xfrm>
            <a:off x="692458" y="5282213"/>
            <a:ext cx="10724225" cy="877163"/>
          </a:xfrm>
          <a:prstGeom prst="rect">
            <a:avLst/>
          </a:prstGeom>
          <a:noFill/>
        </p:spPr>
        <p:txBody>
          <a:bodyPr wrap="square" rtlCol="0">
            <a:spAutoFit/>
          </a:bodyPr>
          <a:lstStyle/>
          <a:p>
            <a:pPr algn="ctr">
              <a:spcAft>
                <a:spcPts val="1200"/>
              </a:spcAft>
            </a:pPr>
            <a:r>
              <a:rPr lang="en-GB" sz="900" b="1" dirty="0">
                <a:solidFill>
                  <a:schemeClr val="bg1"/>
                </a:solidFill>
              </a:rPr>
              <a:t>@ The PiXL Club Ltd. 2026. All Rights Reserved.</a:t>
            </a:r>
          </a:p>
          <a:p>
            <a:r>
              <a:rPr lang="en-GB" sz="800" dirty="0">
                <a:solidFill>
                  <a:schemeClr val="bg1"/>
                </a:solidFill>
                <a:latin typeface="+mj-lt"/>
              </a:rPr>
              <a:t>This resource is strictly for the use of The PiXL Club (“PiXL”) subscribing schools and their students for as long as they remain PiXL subscribers. It may NOT be copied, sold, or transferred to or by a third party or used by the school after the school subscription ceases. Until such time it may be freely used with the PiXL subscribing school by their teachers and authorised staff and any other use or sale thereof is strictly prohibited. All opinions and contributions are those of the authors. The contents of this resource are not connected with, or endorsed by, any other company, organisation or institution. This resource may contain third party copyright material not owned by PiXL and as such is protected by law. Any such copyright material used by PiXL is either provided under licence or pending a licence. PiXL endeavour to trace and contact third party copyright owners. If there are any inadvertent omissions or errors in the acknowledgements or usage, this is unintended and PiXL will remedy these on written notification.</a:t>
            </a:r>
          </a:p>
        </p:txBody>
      </p:sp>
    </p:spTree>
    <p:extLst>
      <p:ext uri="{BB962C8B-B14F-4D97-AF65-F5344CB8AC3E}">
        <p14:creationId xmlns:p14="http://schemas.microsoft.com/office/powerpoint/2010/main" val="3897088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0" name="Text Placeholder 7">
            <a:extLst>
              <a:ext uri="{FF2B5EF4-FFF2-40B4-BE49-F238E27FC236}">
                <a16:creationId xmlns:a16="http://schemas.microsoft.com/office/drawing/2014/main" id="{5FE426AC-519F-F847-5D46-2D18F376DECF}"/>
              </a:ext>
            </a:extLst>
          </p:cNvPr>
          <p:cNvSpPr>
            <a:spLocks noGrp="1"/>
          </p:cNvSpPr>
          <p:nvPr>
            <p:ph type="body" sz="quarter" idx="10" hasCustomPrompt="1"/>
          </p:nvPr>
        </p:nvSpPr>
        <p:spPr>
          <a:xfrm>
            <a:off x="638174" y="606830"/>
            <a:ext cx="9834566" cy="747518"/>
          </a:xfrm>
        </p:spPr>
        <p:txBody>
          <a:bodyPr>
            <a:noAutofit/>
          </a:bodyPr>
          <a:lstStyle>
            <a:lvl1pPr marL="0" indent="0">
              <a:buNone/>
              <a:defRPr sz="4400" b="1">
                <a:solidFill>
                  <a:srgbClr val="E26A11"/>
                </a:solidFill>
              </a:defRPr>
            </a:lvl1pPr>
            <a:lvl2pPr marL="457200" indent="0">
              <a:buNone/>
              <a:defRPr sz="5400" b="1">
                <a:solidFill>
                  <a:srgbClr val="347ABE"/>
                </a:solidFill>
              </a:defRPr>
            </a:lvl2pPr>
            <a:lvl3pPr marL="914400" indent="0">
              <a:buNone/>
              <a:defRPr sz="5400" b="1">
                <a:solidFill>
                  <a:srgbClr val="347ABE"/>
                </a:solidFill>
              </a:defRPr>
            </a:lvl3pPr>
            <a:lvl4pPr marL="1371600" indent="0">
              <a:buNone/>
              <a:defRPr sz="5400" b="1">
                <a:solidFill>
                  <a:srgbClr val="347ABE"/>
                </a:solidFill>
              </a:defRPr>
            </a:lvl4pPr>
            <a:lvl5pPr marL="1828800" indent="0">
              <a:buNone/>
              <a:defRPr sz="5400" b="1">
                <a:solidFill>
                  <a:srgbClr val="347ABE"/>
                </a:solidFill>
              </a:defRPr>
            </a:lvl5pPr>
          </a:lstStyle>
          <a:p>
            <a:pPr lvl="0"/>
            <a:r>
              <a:rPr lang="en-US" dirty="0"/>
              <a:t>Slide Title</a:t>
            </a:r>
            <a:endParaRPr lang="en-GB" dirty="0"/>
          </a:p>
        </p:txBody>
      </p:sp>
      <p:sp>
        <p:nvSpPr>
          <p:cNvPr id="21" name="Text Placeholder 12">
            <a:extLst>
              <a:ext uri="{FF2B5EF4-FFF2-40B4-BE49-F238E27FC236}">
                <a16:creationId xmlns:a16="http://schemas.microsoft.com/office/drawing/2014/main" id="{409925A0-DBB9-995E-3DB1-53698025E756}"/>
              </a:ext>
            </a:extLst>
          </p:cNvPr>
          <p:cNvSpPr>
            <a:spLocks noGrp="1"/>
          </p:cNvSpPr>
          <p:nvPr>
            <p:ph type="body" sz="quarter" idx="11" hasCustomPrompt="1"/>
          </p:nvPr>
        </p:nvSpPr>
        <p:spPr>
          <a:xfrm>
            <a:off x="638174" y="1728338"/>
            <a:ext cx="11115675" cy="457200"/>
          </a:xfrm>
        </p:spPr>
        <p:txBody>
          <a:bodyPr>
            <a:noAutofit/>
          </a:bodyPr>
          <a:lstStyle>
            <a:lvl1pPr marL="0" indent="0">
              <a:buNone/>
              <a:defRPr sz="2800" b="1" spc="0" baseline="0">
                <a:solidFill>
                  <a:srgbClr val="2E3036"/>
                </a:solidFill>
                <a:latin typeface="+mn-lt"/>
              </a:defRPr>
            </a:lvl1pPr>
            <a:lvl2pPr marL="457200" indent="0">
              <a:buNone/>
              <a:defRPr>
                <a:solidFill>
                  <a:srgbClr val="2E3036"/>
                </a:solidFill>
                <a:latin typeface="+mj-lt"/>
              </a:defRPr>
            </a:lvl2pPr>
            <a:lvl3pPr marL="914400" indent="0">
              <a:buNone/>
              <a:defRPr>
                <a:solidFill>
                  <a:srgbClr val="2E3036"/>
                </a:solidFill>
                <a:latin typeface="+mj-lt"/>
              </a:defRPr>
            </a:lvl3pPr>
            <a:lvl4pPr marL="1371600" indent="0">
              <a:buNone/>
              <a:defRPr>
                <a:solidFill>
                  <a:srgbClr val="2E3036"/>
                </a:solidFill>
                <a:latin typeface="+mj-lt"/>
              </a:defRPr>
            </a:lvl4pPr>
            <a:lvl5pPr marL="1828800" indent="0">
              <a:buNone/>
              <a:defRPr>
                <a:solidFill>
                  <a:srgbClr val="2E3036"/>
                </a:solidFill>
                <a:latin typeface="+mj-lt"/>
              </a:defRPr>
            </a:lvl5pPr>
          </a:lstStyle>
          <a:p>
            <a:pPr lvl="0"/>
            <a:r>
              <a:rPr lang="en-US" dirty="0"/>
              <a:t>Subtitle</a:t>
            </a:r>
          </a:p>
        </p:txBody>
      </p:sp>
      <p:sp>
        <p:nvSpPr>
          <p:cNvPr id="22" name="Text Placeholder 14">
            <a:extLst>
              <a:ext uri="{FF2B5EF4-FFF2-40B4-BE49-F238E27FC236}">
                <a16:creationId xmlns:a16="http://schemas.microsoft.com/office/drawing/2014/main" id="{49EC4ABD-B05C-4B8F-C9B1-D3C50EE721A3}"/>
              </a:ext>
            </a:extLst>
          </p:cNvPr>
          <p:cNvSpPr>
            <a:spLocks noGrp="1"/>
          </p:cNvSpPr>
          <p:nvPr>
            <p:ph type="body" sz="quarter" idx="12" hasCustomPrompt="1"/>
          </p:nvPr>
        </p:nvSpPr>
        <p:spPr>
          <a:xfrm>
            <a:off x="638174" y="2212970"/>
            <a:ext cx="11115675" cy="3835030"/>
          </a:xfrm>
        </p:spPr>
        <p:txBody>
          <a:bodyPr>
            <a:noAutofit/>
          </a:bodyPr>
          <a:lstStyle>
            <a:lvl1pPr marL="0" indent="0">
              <a:lnSpc>
                <a:spcPct val="114000"/>
              </a:lnSpc>
              <a:spcAft>
                <a:spcPts val="600"/>
              </a:spcAft>
              <a:buNone/>
              <a:defRPr sz="1600">
                <a:solidFill>
                  <a:srgbClr val="2E3036"/>
                </a:solidFill>
                <a:latin typeface="+mj-lt"/>
              </a:defRPr>
            </a:lvl1pPr>
            <a:lvl2pPr marL="457200" indent="0" algn="l">
              <a:lnSpc>
                <a:spcPct val="114000"/>
              </a:lnSpc>
              <a:spcAft>
                <a:spcPts val="600"/>
              </a:spcAft>
              <a:buFont typeface="Arial" panose="020B0604020202020204" pitchFamily="34" charset="0"/>
              <a:buNone/>
              <a:defRPr sz="1600">
                <a:solidFill>
                  <a:srgbClr val="2E3036"/>
                </a:solidFill>
                <a:latin typeface="+mj-lt"/>
              </a:defRPr>
            </a:lvl2pPr>
            <a:lvl3pPr marL="914400" indent="0" algn="l">
              <a:lnSpc>
                <a:spcPct val="114000"/>
              </a:lnSpc>
              <a:spcAft>
                <a:spcPts val="600"/>
              </a:spcAft>
              <a:buFont typeface="Arial" panose="020B0604020202020204" pitchFamily="34" charset="0"/>
              <a:buNone/>
              <a:defRPr sz="1600">
                <a:solidFill>
                  <a:srgbClr val="2E3036"/>
                </a:solidFill>
                <a:latin typeface="+mj-lt"/>
              </a:defRPr>
            </a:lvl3pPr>
            <a:lvl4pPr marL="1371600" indent="0" algn="l">
              <a:lnSpc>
                <a:spcPct val="114000"/>
              </a:lnSpc>
              <a:spcAft>
                <a:spcPts val="600"/>
              </a:spcAft>
              <a:buFont typeface="Arial" panose="020B0604020202020204" pitchFamily="34" charset="0"/>
              <a:buNone/>
              <a:defRPr sz="1600">
                <a:solidFill>
                  <a:srgbClr val="2E3036"/>
                </a:solidFill>
                <a:latin typeface="+mj-lt"/>
              </a:defRPr>
            </a:lvl4pPr>
            <a:lvl5pPr marL="1828800" indent="0" algn="l">
              <a:buNone/>
              <a:defRPr sz="1800">
                <a:solidFill>
                  <a:srgbClr val="2E3036"/>
                </a:solidFill>
              </a:defRPr>
            </a:lvl5pPr>
          </a:lstStyle>
          <a:p>
            <a:pPr lvl="0"/>
            <a:r>
              <a:rPr lang="en-US" dirty="0"/>
              <a:t>Second level</a:t>
            </a:r>
          </a:p>
          <a:p>
            <a:pPr lvl="1"/>
            <a:r>
              <a:rPr lang="en-US" dirty="0"/>
              <a:t>Third level</a:t>
            </a:r>
          </a:p>
          <a:p>
            <a:pPr lvl="2"/>
            <a:r>
              <a:rPr lang="en-US" dirty="0"/>
              <a:t>Fourth level</a:t>
            </a:r>
          </a:p>
          <a:p>
            <a:pPr lvl="3"/>
            <a:r>
              <a:rPr lang="en-US" dirty="0"/>
              <a:t>Fifth level</a:t>
            </a:r>
            <a:endParaRPr lang="en-GB" dirty="0"/>
          </a:p>
        </p:txBody>
      </p:sp>
      <p:pic>
        <p:nvPicPr>
          <p:cNvPr id="23" name="Picture 22" descr="Logo&#10;&#10;Description automatically generated">
            <a:extLst>
              <a:ext uri="{FF2B5EF4-FFF2-40B4-BE49-F238E27FC236}">
                <a16:creationId xmlns:a16="http://schemas.microsoft.com/office/drawing/2014/main" id="{2ADBC5DD-74B8-813F-5BAA-B57BE6A4FE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832742" y="606830"/>
            <a:ext cx="921107" cy="360000"/>
          </a:xfrm>
          <a:prstGeom prst="rect">
            <a:avLst/>
          </a:prstGeom>
        </p:spPr>
      </p:pic>
      <p:sp>
        <p:nvSpPr>
          <p:cNvPr id="24" name="Rectangle 23">
            <a:extLst>
              <a:ext uri="{FF2B5EF4-FFF2-40B4-BE49-F238E27FC236}">
                <a16:creationId xmlns:a16="http://schemas.microsoft.com/office/drawing/2014/main" id="{88210F40-16C9-37DB-9711-AC1D23B777D5}"/>
              </a:ext>
            </a:extLst>
          </p:cNvPr>
          <p:cNvSpPr/>
          <p:nvPr userDrawn="1"/>
        </p:nvSpPr>
        <p:spPr>
          <a:xfrm>
            <a:off x="0" y="6415247"/>
            <a:ext cx="12192000" cy="450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DF174BA1-5F82-09D3-2482-91B36DCA7761}"/>
              </a:ext>
            </a:extLst>
          </p:cNvPr>
          <p:cNvSpPr txBox="1"/>
          <p:nvPr userDrawn="1"/>
        </p:nvSpPr>
        <p:spPr>
          <a:xfrm>
            <a:off x="180055" y="6521779"/>
            <a:ext cx="3339522" cy="261610"/>
          </a:xfrm>
          <a:prstGeom prst="rect">
            <a:avLst/>
          </a:prstGeom>
          <a:noFill/>
        </p:spPr>
        <p:txBody>
          <a:bodyPr wrap="square" rtlCol="0">
            <a:spAutoFit/>
          </a:bodyPr>
          <a:lstStyle/>
          <a:p>
            <a:pPr algn="l"/>
            <a:r>
              <a:rPr lang="en-GB" sz="1100" b="1" spc="200" baseline="0" dirty="0">
                <a:solidFill>
                  <a:schemeClr val="bg1"/>
                </a:solidFill>
                <a:latin typeface="+mn-lt"/>
              </a:rPr>
              <a:t>IGNITING LEADERS, CHANGING LIVES</a:t>
            </a:r>
          </a:p>
        </p:txBody>
      </p:sp>
      <p:sp>
        <p:nvSpPr>
          <p:cNvPr id="26" name="TextBox 25">
            <a:extLst>
              <a:ext uri="{FF2B5EF4-FFF2-40B4-BE49-F238E27FC236}">
                <a16:creationId xmlns:a16="http://schemas.microsoft.com/office/drawing/2014/main" id="{9621EE78-CD7E-41CD-BF57-9C00202A50B3}"/>
              </a:ext>
            </a:extLst>
          </p:cNvPr>
          <p:cNvSpPr txBox="1"/>
          <p:nvPr userDrawn="1"/>
        </p:nvSpPr>
        <p:spPr>
          <a:xfrm>
            <a:off x="8535948" y="6521778"/>
            <a:ext cx="3339522" cy="276999"/>
          </a:xfrm>
          <a:prstGeom prst="rect">
            <a:avLst/>
          </a:prstGeom>
          <a:noFill/>
        </p:spPr>
        <p:txBody>
          <a:bodyPr wrap="square" rtlCol="0">
            <a:spAutoFit/>
          </a:bodyPr>
          <a:lstStyle/>
          <a:p>
            <a:pPr algn="r"/>
            <a:r>
              <a:rPr lang="en-GB" sz="1200" b="0" i="1" spc="0" baseline="0" dirty="0">
                <a:solidFill>
                  <a:schemeClr val="bg1"/>
                </a:solidFill>
                <a:latin typeface="+mj-lt"/>
              </a:rPr>
              <a:t>www.pixl.org.uk</a:t>
            </a:r>
            <a:endParaRPr lang="en-GB" sz="1200" b="1" i="0" spc="0" baseline="0" dirty="0">
              <a:solidFill>
                <a:schemeClr val="bg1"/>
              </a:solidFill>
              <a:latin typeface="+mn-lt"/>
            </a:endParaRPr>
          </a:p>
        </p:txBody>
      </p:sp>
    </p:spTree>
    <p:extLst>
      <p:ext uri="{BB962C8B-B14F-4D97-AF65-F5344CB8AC3E}">
        <p14:creationId xmlns:p14="http://schemas.microsoft.com/office/powerpoint/2010/main" val="1679155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FBDDA7-D537-250A-682F-09C4E34FF4B0}"/>
              </a:ext>
            </a:extLst>
          </p:cNvPr>
          <p:cNvSpPr/>
          <p:nvPr userDrawn="1"/>
        </p:nvSpPr>
        <p:spPr>
          <a:xfrm>
            <a:off x="0" y="-9332"/>
            <a:ext cx="900000" cy="6867331"/>
          </a:xfrm>
          <a:prstGeom prst="rect">
            <a:avLst/>
          </a:prstGeom>
          <a:solidFill>
            <a:srgbClr val="2E3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Logo&#10;&#10;Description automatically generated">
            <a:extLst>
              <a:ext uri="{FF2B5EF4-FFF2-40B4-BE49-F238E27FC236}">
                <a16:creationId xmlns:a16="http://schemas.microsoft.com/office/drawing/2014/main" id="{7D6FAF7C-F0A1-35C7-AF12-4D13C94CF79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832742" y="606830"/>
            <a:ext cx="921107" cy="360000"/>
          </a:xfrm>
          <a:prstGeom prst="rect">
            <a:avLst/>
          </a:prstGeom>
        </p:spPr>
      </p:pic>
      <p:sp>
        <p:nvSpPr>
          <p:cNvPr id="11" name="Rectangle 10">
            <a:extLst>
              <a:ext uri="{FF2B5EF4-FFF2-40B4-BE49-F238E27FC236}">
                <a16:creationId xmlns:a16="http://schemas.microsoft.com/office/drawing/2014/main" id="{D81DFF8C-F411-666F-1E80-C4D233EBC078}"/>
              </a:ext>
            </a:extLst>
          </p:cNvPr>
          <p:cNvSpPr/>
          <p:nvPr userDrawn="1"/>
        </p:nvSpPr>
        <p:spPr>
          <a:xfrm>
            <a:off x="0" y="6408000"/>
            <a:ext cx="12192000" cy="450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 Placeholder 7">
            <a:extLst>
              <a:ext uri="{FF2B5EF4-FFF2-40B4-BE49-F238E27FC236}">
                <a16:creationId xmlns:a16="http://schemas.microsoft.com/office/drawing/2014/main" id="{F01D3D3F-956D-4159-F134-19CF13381097}"/>
              </a:ext>
            </a:extLst>
          </p:cNvPr>
          <p:cNvSpPr>
            <a:spLocks noGrp="1"/>
          </p:cNvSpPr>
          <p:nvPr>
            <p:ph type="body" sz="quarter" idx="10" hasCustomPrompt="1"/>
          </p:nvPr>
        </p:nvSpPr>
        <p:spPr>
          <a:xfrm>
            <a:off x="1276344" y="606830"/>
            <a:ext cx="9196397" cy="747518"/>
          </a:xfrm>
        </p:spPr>
        <p:txBody>
          <a:bodyPr>
            <a:noAutofit/>
          </a:bodyPr>
          <a:lstStyle>
            <a:lvl1pPr marL="0" indent="0">
              <a:buNone/>
              <a:defRPr sz="5400" b="1">
                <a:solidFill>
                  <a:srgbClr val="E26A11"/>
                </a:solidFill>
              </a:defRPr>
            </a:lvl1pPr>
            <a:lvl2pPr marL="457200" indent="0">
              <a:buNone/>
              <a:defRPr sz="5400" b="1">
                <a:solidFill>
                  <a:srgbClr val="347ABE"/>
                </a:solidFill>
              </a:defRPr>
            </a:lvl2pPr>
            <a:lvl3pPr marL="914400" indent="0">
              <a:buNone/>
              <a:defRPr sz="5400" b="1">
                <a:solidFill>
                  <a:srgbClr val="347ABE"/>
                </a:solidFill>
              </a:defRPr>
            </a:lvl3pPr>
            <a:lvl4pPr marL="1371600" indent="0">
              <a:buNone/>
              <a:defRPr sz="5400" b="1">
                <a:solidFill>
                  <a:srgbClr val="347ABE"/>
                </a:solidFill>
              </a:defRPr>
            </a:lvl4pPr>
            <a:lvl5pPr marL="1828800" indent="0">
              <a:buNone/>
              <a:defRPr sz="5400" b="1">
                <a:solidFill>
                  <a:srgbClr val="347ABE"/>
                </a:solidFill>
              </a:defRPr>
            </a:lvl5pPr>
          </a:lstStyle>
          <a:p>
            <a:pPr lvl="0"/>
            <a:r>
              <a:rPr lang="en-US" dirty="0"/>
              <a:t>Slide Title</a:t>
            </a:r>
            <a:endParaRPr lang="en-GB" dirty="0"/>
          </a:p>
        </p:txBody>
      </p:sp>
      <p:sp>
        <p:nvSpPr>
          <p:cNvPr id="13" name="Text Placeholder 14">
            <a:extLst>
              <a:ext uri="{FF2B5EF4-FFF2-40B4-BE49-F238E27FC236}">
                <a16:creationId xmlns:a16="http://schemas.microsoft.com/office/drawing/2014/main" id="{0E939AF7-325E-E010-E1CC-0DFB4776EFAA}"/>
              </a:ext>
            </a:extLst>
          </p:cNvPr>
          <p:cNvSpPr>
            <a:spLocks noGrp="1"/>
          </p:cNvSpPr>
          <p:nvPr>
            <p:ph type="body" sz="quarter" idx="12" hasCustomPrompt="1"/>
          </p:nvPr>
        </p:nvSpPr>
        <p:spPr>
          <a:xfrm>
            <a:off x="1276345" y="1728339"/>
            <a:ext cx="10477503" cy="4203480"/>
          </a:xfrm>
        </p:spPr>
        <p:txBody>
          <a:bodyPr>
            <a:noAutofit/>
          </a:bodyPr>
          <a:lstStyle>
            <a:lvl1pPr marL="285750" indent="-285750">
              <a:lnSpc>
                <a:spcPct val="114000"/>
              </a:lnSpc>
              <a:spcAft>
                <a:spcPts val="600"/>
              </a:spcAft>
              <a:buFont typeface="Arial" panose="020B0604020202020204" pitchFamily="34" charset="0"/>
              <a:buChar char="•"/>
              <a:defRPr sz="1600">
                <a:solidFill>
                  <a:srgbClr val="2E3036"/>
                </a:solidFill>
                <a:latin typeface="+mj-lt"/>
              </a:defRPr>
            </a:lvl1pPr>
            <a:lvl2pPr marL="742950" indent="-285750" algn="l">
              <a:lnSpc>
                <a:spcPct val="114000"/>
              </a:lnSpc>
              <a:spcAft>
                <a:spcPts val="600"/>
              </a:spcAft>
              <a:buFont typeface="Arial" panose="020B0604020202020204" pitchFamily="34" charset="0"/>
              <a:buChar char="•"/>
              <a:defRPr sz="1600">
                <a:solidFill>
                  <a:srgbClr val="2E3036"/>
                </a:solidFill>
                <a:latin typeface="+mj-lt"/>
              </a:defRPr>
            </a:lvl2pPr>
            <a:lvl3pPr marL="1200150" indent="-285750" algn="l">
              <a:lnSpc>
                <a:spcPct val="114000"/>
              </a:lnSpc>
              <a:spcAft>
                <a:spcPts val="600"/>
              </a:spcAft>
              <a:buFont typeface="Arial" panose="020B0604020202020204" pitchFamily="34" charset="0"/>
              <a:buChar char="•"/>
              <a:defRPr sz="1600">
                <a:solidFill>
                  <a:srgbClr val="2E3036"/>
                </a:solidFill>
                <a:latin typeface="+mj-lt"/>
              </a:defRPr>
            </a:lvl3pPr>
            <a:lvl4pPr marL="1657350" indent="-285750" algn="l">
              <a:lnSpc>
                <a:spcPct val="114000"/>
              </a:lnSpc>
              <a:spcAft>
                <a:spcPts val="600"/>
              </a:spcAft>
              <a:buFont typeface="Arial" panose="020B0604020202020204" pitchFamily="34" charset="0"/>
              <a:buChar char="•"/>
              <a:defRPr sz="1600">
                <a:solidFill>
                  <a:srgbClr val="2E3036"/>
                </a:solidFill>
                <a:latin typeface="+mj-lt"/>
              </a:defRPr>
            </a:lvl4pPr>
            <a:lvl5pPr marL="1828800" indent="0" algn="l">
              <a:buNone/>
              <a:defRPr sz="1800">
                <a:solidFill>
                  <a:srgbClr val="2E3036"/>
                </a:solidFill>
              </a:defRPr>
            </a:lvl5pPr>
          </a:lstStyle>
          <a:p>
            <a:pPr lvl="0"/>
            <a:r>
              <a:rPr lang="en-US" dirty="0"/>
              <a:t>Second level</a:t>
            </a:r>
          </a:p>
          <a:p>
            <a:pPr lvl="1"/>
            <a:r>
              <a:rPr lang="en-US" dirty="0"/>
              <a:t>Third level</a:t>
            </a:r>
          </a:p>
          <a:p>
            <a:pPr lvl="2"/>
            <a:r>
              <a:rPr lang="en-US" dirty="0"/>
              <a:t>Fourth level</a:t>
            </a:r>
          </a:p>
          <a:p>
            <a:pPr lvl="3"/>
            <a:r>
              <a:rPr lang="en-US" dirty="0"/>
              <a:t>Fifth level</a:t>
            </a:r>
            <a:endParaRPr lang="en-GB" dirty="0"/>
          </a:p>
        </p:txBody>
      </p:sp>
      <p:sp>
        <p:nvSpPr>
          <p:cNvPr id="14" name="TextBox 13">
            <a:extLst>
              <a:ext uri="{FF2B5EF4-FFF2-40B4-BE49-F238E27FC236}">
                <a16:creationId xmlns:a16="http://schemas.microsoft.com/office/drawing/2014/main" id="{34494985-0E5F-C530-6DCC-F3F032E8FF9D}"/>
              </a:ext>
            </a:extLst>
          </p:cNvPr>
          <p:cNvSpPr txBox="1"/>
          <p:nvPr userDrawn="1"/>
        </p:nvSpPr>
        <p:spPr>
          <a:xfrm>
            <a:off x="22874" y="0"/>
            <a:ext cx="800219" cy="6867331"/>
          </a:xfrm>
          <a:prstGeom prst="rect">
            <a:avLst/>
          </a:prstGeom>
          <a:noFill/>
        </p:spPr>
        <p:txBody>
          <a:bodyPr vert="vert270" wrap="square" rtlCol="0">
            <a:spAutoFit/>
          </a:bodyPr>
          <a:lstStyle/>
          <a:p>
            <a:pPr algn="ctr"/>
            <a:r>
              <a:rPr lang="en-GB" sz="4000" b="1" spc="200" baseline="0" dirty="0">
                <a:solidFill>
                  <a:schemeClr val="bg1"/>
                </a:solidFill>
                <a:latin typeface="+mj-lt"/>
              </a:rPr>
              <a:t>Implementation</a:t>
            </a:r>
          </a:p>
        </p:txBody>
      </p:sp>
      <p:sp>
        <p:nvSpPr>
          <p:cNvPr id="16" name="TextBox 15">
            <a:extLst>
              <a:ext uri="{FF2B5EF4-FFF2-40B4-BE49-F238E27FC236}">
                <a16:creationId xmlns:a16="http://schemas.microsoft.com/office/drawing/2014/main" id="{F5CA30D9-74E3-DA80-FE47-DA4F2E02245D}"/>
              </a:ext>
            </a:extLst>
          </p:cNvPr>
          <p:cNvSpPr txBox="1"/>
          <p:nvPr userDrawn="1"/>
        </p:nvSpPr>
        <p:spPr>
          <a:xfrm>
            <a:off x="180055" y="6521779"/>
            <a:ext cx="3339522" cy="261610"/>
          </a:xfrm>
          <a:prstGeom prst="rect">
            <a:avLst/>
          </a:prstGeom>
          <a:noFill/>
        </p:spPr>
        <p:txBody>
          <a:bodyPr wrap="square" rtlCol="0">
            <a:spAutoFit/>
          </a:bodyPr>
          <a:lstStyle/>
          <a:p>
            <a:pPr algn="l"/>
            <a:r>
              <a:rPr lang="en-GB" sz="1100" b="1" spc="200" baseline="0" dirty="0">
                <a:solidFill>
                  <a:schemeClr val="bg1"/>
                </a:solidFill>
                <a:latin typeface="+mn-lt"/>
              </a:rPr>
              <a:t>IGNITING LEADERS, CHANGING LIVES</a:t>
            </a:r>
          </a:p>
        </p:txBody>
      </p:sp>
      <p:sp>
        <p:nvSpPr>
          <p:cNvPr id="2" name="TextBox 1">
            <a:extLst>
              <a:ext uri="{FF2B5EF4-FFF2-40B4-BE49-F238E27FC236}">
                <a16:creationId xmlns:a16="http://schemas.microsoft.com/office/drawing/2014/main" id="{D89F3B3C-4A69-7C42-287C-F0E466B8B145}"/>
              </a:ext>
            </a:extLst>
          </p:cNvPr>
          <p:cNvSpPr txBox="1"/>
          <p:nvPr userDrawn="1"/>
        </p:nvSpPr>
        <p:spPr>
          <a:xfrm>
            <a:off x="8672425" y="6521778"/>
            <a:ext cx="3339522" cy="276999"/>
          </a:xfrm>
          <a:prstGeom prst="rect">
            <a:avLst/>
          </a:prstGeom>
          <a:noFill/>
        </p:spPr>
        <p:txBody>
          <a:bodyPr wrap="square" rtlCol="0">
            <a:spAutoFit/>
          </a:bodyPr>
          <a:lstStyle/>
          <a:p>
            <a:pPr algn="r"/>
            <a:r>
              <a:rPr lang="en-GB" sz="1200" b="0" i="1" spc="0" baseline="0" dirty="0">
                <a:solidFill>
                  <a:schemeClr val="bg1"/>
                </a:solidFill>
                <a:latin typeface="+mj-lt"/>
              </a:rPr>
              <a:t>www.pixl.org.uk</a:t>
            </a:r>
          </a:p>
        </p:txBody>
      </p:sp>
    </p:spTree>
    <p:extLst>
      <p:ext uri="{BB962C8B-B14F-4D97-AF65-F5344CB8AC3E}">
        <p14:creationId xmlns:p14="http://schemas.microsoft.com/office/powerpoint/2010/main" val="3299686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A picture containing logo&#10;&#10;Description automatically generated">
            <a:extLst>
              <a:ext uri="{FF2B5EF4-FFF2-40B4-BE49-F238E27FC236}">
                <a16:creationId xmlns:a16="http://schemas.microsoft.com/office/drawing/2014/main" id="{77B81CC6-4501-19AC-3DF4-E161A0DDAF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57"/>
            <a:ext cx="12192000" cy="6856286"/>
          </a:xfrm>
          <a:prstGeom prst="rect">
            <a:avLst/>
          </a:prstGeom>
        </p:spPr>
      </p:pic>
      <p:sp>
        <p:nvSpPr>
          <p:cNvPr id="9" name="Text Placeholder 6">
            <a:extLst>
              <a:ext uri="{FF2B5EF4-FFF2-40B4-BE49-F238E27FC236}">
                <a16:creationId xmlns:a16="http://schemas.microsoft.com/office/drawing/2014/main" id="{067FF842-9C3E-5BF2-83DB-EEECA980728C}"/>
              </a:ext>
            </a:extLst>
          </p:cNvPr>
          <p:cNvSpPr>
            <a:spLocks noGrp="1"/>
          </p:cNvSpPr>
          <p:nvPr>
            <p:ph type="body" sz="quarter" idx="10" hasCustomPrompt="1"/>
          </p:nvPr>
        </p:nvSpPr>
        <p:spPr>
          <a:xfrm>
            <a:off x="3191256" y="3097762"/>
            <a:ext cx="5797296" cy="2324629"/>
          </a:xfrm>
        </p:spPr>
        <p:txBody>
          <a:bodyPr>
            <a:noAutofit/>
          </a:bodyPr>
          <a:lstStyle>
            <a:lvl1pPr marL="0" indent="0" algn="ctr">
              <a:buNone/>
              <a:defRPr sz="4400" b="1">
                <a:solidFill>
                  <a:schemeClr val="bg1"/>
                </a:solidFill>
              </a:defRPr>
            </a:lvl1pPr>
            <a:lvl2pPr marL="457200" indent="0" algn="ctr">
              <a:buNone/>
              <a:defRPr sz="7200" b="1">
                <a:solidFill>
                  <a:schemeClr val="bg1"/>
                </a:solidFill>
              </a:defRPr>
            </a:lvl2pPr>
            <a:lvl3pPr marL="914400" indent="0" algn="ctr">
              <a:buNone/>
              <a:defRPr sz="7200" b="1">
                <a:solidFill>
                  <a:schemeClr val="bg1"/>
                </a:solidFill>
              </a:defRPr>
            </a:lvl3pPr>
            <a:lvl4pPr marL="1371600" indent="0" algn="ctr">
              <a:buNone/>
              <a:defRPr sz="7200" b="1">
                <a:solidFill>
                  <a:schemeClr val="bg1"/>
                </a:solidFill>
              </a:defRPr>
            </a:lvl4pPr>
            <a:lvl5pPr marL="1828800" indent="0" algn="ctr">
              <a:buNone/>
              <a:defRPr sz="7200" b="1">
                <a:solidFill>
                  <a:schemeClr val="bg1"/>
                </a:solidFill>
              </a:defRPr>
            </a:lvl5pPr>
          </a:lstStyle>
          <a:p>
            <a:pPr lvl="0"/>
            <a:r>
              <a:rPr lang="en-US" dirty="0"/>
              <a:t>Section Divider Title</a:t>
            </a:r>
            <a:endParaRPr lang="en-GB" dirty="0"/>
          </a:p>
        </p:txBody>
      </p:sp>
    </p:spTree>
    <p:extLst>
      <p:ext uri="{BB962C8B-B14F-4D97-AF65-F5344CB8AC3E}">
        <p14:creationId xmlns:p14="http://schemas.microsoft.com/office/powerpoint/2010/main" val="3421238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19E79-67F6-6883-D847-0F541FF9A19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EA3B85-D26B-EC5A-5049-E5EEDE1FB0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5BB3F3-F573-37B0-1CCB-49653FDA6D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8C1E1E-3C7C-C341-B86B-F4D1FB37BA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5E9EA5-0910-DBC8-27C0-9CFE34BC6B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EC9C96-6CD7-755A-ED57-A2E4266D91EB}"/>
              </a:ext>
            </a:extLst>
          </p:cNvPr>
          <p:cNvSpPr>
            <a:spLocks noGrp="1"/>
          </p:cNvSpPr>
          <p:nvPr>
            <p:ph type="dt" sz="half" idx="10"/>
          </p:nvPr>
        </p:nvSpPr>
        <p:spPr/>
        <p:txBody>
          <a:bodyPr/>
          <a:lstStyle/>
          <a:p>
            <a:fld id="{DD70F117-52D7-454C-85ED-EB81D518150E}" type="datetimeFigureOut">
              <a:rPr lang="en-GB" smtClean="0"/>
              <a:t>27/02/2026</a:t>
            </a:fld>
            <a:endParaRPr lang="en-GB" dirty="0"/>
          </a:p>
        </p:txBody>
      </p:sp>
      <p:sp>
        <p:nvSpPr>
          <p:cNvPr id="8" name="Footer Placeholder 7">
            <a:extLst>
              <a:ext uri="{FF2B5EF4-FFF2-40B4-BE49-F238E27FC236}">
                <a16:creationId xmlns:a16="http://schemas.microsoft.com/office/drawing/2014/main" id="{86BEB905-A53E-DD6B-7D18-B235980E045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4C11B25-3924-8DE2-E05C-B510AE1D13A7}"/>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359085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022F-F8EE-3AB0-C224-5D423061774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A48718F-2F6C-793C-1EAC-7D739E3F7407}"/>
              </a:ext>
            </a:extLst>
          </p:cNvPr>
          <p:cNvSpPr>
            <a:spLocks noGrp="1"/>
          </p:cNvSpPr>
          <p:nvPr>
            <p:ph type="dt" sz="half" idx="10"/>
          </p:nvPr>
        </p:nvSpPr>
        <p:spPr/>
        <p:txBody>
          <a:bodyPr/>
          <a:lstStyle/>
          <a:p>
            <a:fld id="{DD70F117-52D7-454C-85ED-EB81D518150E}" type="datetimeFigureOut">
              <a:rPr lang="en-GB" smtClean="0"/>
              <a:t>27/02/2026</a:t>
            </a:fld>
            <a:endParaRPr lang="en-GB" dirty="0"/>
          </a:p>
        </p:txBody>
      </p:sp>
      <p:sp>
        <p:nvSpPr>
          <p:cNvPr id="4" name="Footer Placeholder 3">
            <a:extLst>
              <a:ext uri="{FF2B5EF4-FFF2-40B4-BE49-F238E27FC236}">
                <a16:creationId xmlns:a16="http://schemas.microsoft.com/office/drawing/2014/main" id="{5CDFEE22-0EFF-122C-2EB9-4F970C08FA4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B00F150-F969-6076-05E8-7F9777091647}"/>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1850471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11693E-41A0-81CB-4435-66198E23AC81}"/>
              </a:ext>
            </a:extLst>
          </p:cNvPr>
          <p:cNvSpPr>
            <a:spLocks noGrp="1"/>
          </p:cNvSpPr>
          <p:nvPr>
            <p:ph type="dt" sz="half" idx="10"/>
          </p:nvPr>
        </p:nvSpPr>
        <p:spPr/>
        <p:txBody>
          <a:bodyPr/>
          <a:lstStyle/>
          <a:p>
            <a:fld id="{DD70F117-52D7-454C-85ED-EB81D518150E}" type="datetimeFigureOut">
              <a:rPr lang="en-GB" smtClean="0"/>
              <a:t>27/02/2026</a:t>
            </a:fld>
            <a:endParaRPr lang="en-GB" dirty="0"/>
          </a:p>
        </p:txBody>
      </p:sp>
      <p:sp>
        <p:nvSpPr>
          <p:cNvPr id="3" name="Footer Placeholder 2">
            <a:extLst>
              <a:ext uri="{FF2B5EF4-FFF2-40B4-BE49-F238E27FC236}">
                <a16:creationId xmlns:a16="http://schemas.microsoft.com/office/drawing/2014/main" id="{A2071BD4-2D85-41BC-4B75-7092895371F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E518D16D-E075-75FC-CE12-E84305952F91}"/>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79886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08B1-3F2F-FC87-8DF6-2D7BD2834E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C291668-59C9-DF82-B8B5-FBEFC8ABC7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66BE890-2366-8AB4-D4C2-F84DD2EFA0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9C0989-0020-508B-355D-C6BFC082A508}"/>
              </a:ext>
            </a:extLst>
          </p:cNvPr>
          <p:cNvSpPr>
            <a:spLocks noGrp="1"/>
          </p:cNvSpPr>
          <p:nvPr>
            <p:ph type="dt" sz="half" idx="10"/>
          </p:nvPr>
        </p:nvSpPr>
        <p:spPr/>
        <p:txBody>
          <a:bodyPr/>
          <a:lstStyle/>
          <a:p>
            <a:fld id="{DD70F117-52D7-454C-85ED-EB81D518150E}" type="datetimeFigureOut">
              <a:rPr lang="en-GB" smtClean="0"/>
              <a:t>27/02/2026</a:t>
            </a:fld>
            <a:endParaRPr lang="en-GB" dirty="0"/>
          </a:p>
        </p:txBody>
      </p:sp>
      <p:sp>
        <p:nvSpPr>
          <p:cNvPr id="6" name="Footer Placeholder 5">
            <a:extLst>
              <a:ext uri="{FF2B5EF4-FFF2-40B4-BE49-F238E27FC236}">
                <a16:creationId xmlns:a16="http://schemas.microsoft.com/office/drawing/2014/main" id="{681F7979-6CFE-D0E7-C4BD-D2BCFD89827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A343E8B-1CFC-F432-4588-74837B24B108}"/>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2903113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11855-B4D7-E100-0EFD-3CEC083F80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3232B2-ACAE-D681-0BD1-E39716B923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90FDB7B-BBC8-E2A6-CED6-78B843C791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2B5B37-C922-15C4-8331-38442399B4BB}"/>
              </a:ext>
            </a:extLst>
          </p:cNvPr>
          <p:cNvSpPr>
            <a:spLocks noGrp="1"/>
          </p:cNvSpPr>
          <p:nvPr>
            <p:ph type="dt" sz="half" idx="10"/>
          </p:nvPr>
        </p:nvSpPr>
        <p:spPr/>
        <p:txBody>
          <a:bodyPr/>
          <a:lstStyle/>
          <a:p>
            <a:fld id="{DD70F117-52D7-454C-85ED-EB81D518150E}" type="datetimeFigureOut">
              <a:rPr lang="en-GB" smtClean="0"/>
              <a:t>27/02/2026</a:t>
            </a:fld>
            <a:endParaRPr lang="en-GB" dirty="0"/>
          </a:p>
        </p:txBody>
      </p:sp>
      <p:sp>
        <p:nvSpPr>
          <p:cNvPr id="6" name="Footer Placeholder 5">
            <a:extLst>
              <a:ext uri="{FF2B5EF4-FFF2-40B4-BE49-F238E27FC236}">
                <a16:creationId xmlns:a16="http://schemas.microsoft.com/office/drawing/2014/main" id="{063BA7ED-703F-B3AE-ACB4-9582C776C01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E3B42E8-117A-CC5F-85A9-6EF18B5F8258}"/>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375851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D75A63-4764-3B3E-FD4C-2FCDB871A9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740111-6C6A-BA52-64EB-9C6FFFEB5C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8507E1-A685-8557-6040-7DBF96CC49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0F117-52D7-454C-85ED-EB81D518150E}" type="datetimeFigureOut">
              <a:rPr lang="en-GB" smtClean="0"/>
              <a:t>27/02/2026</a:t>
            </a:fld>
            <a:endParaRPr lang="en-GB" dirty="0"/>
          </a:p>
        </p:txBody>
      </p:sp>
      <p:sp>
        <p:nvSpPr>
          <p:cNvPr id="5" name="Footer Placeholder 4">
            <a:extLst>
              <a:ext uri="{FF2B5EF4-FFF2-40B4-BE49-F238E27FC236}">
                <a16:creationId xmlns:a16="http://schemas.microsoft.com/office/drawing/2014/main" id="{C20E1547-4964-B339-5E5E-50A228D9A5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ADDDC073-76E2-8CF8-A135-F6E388A40B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6C5EE7-AD0F-4C63-9071-A20FCF465FA0}" type="slidenum">
              <a:rPr lang="en-GB" smtClean="0"/>
              <a:t>‹#›</a:t>
            </a:fld>
            <a:endParaRPr lang="en-GB" dirty="0"/>
          </a:p>
        </p:txBody>
      </p:sp>
    </p:spTree>
    <p:extLst>
      <p:ext uri="{BB962C8B-B14F-4D97-AF65-F5344CB8AC3E}">
        <p14:creationId xmlns:p14="http://schemas.microsoft.com/office/powerpoint/2010/main" val="1970210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A9B744-3E31-4E81-B052-F1EBB8497889}"/>
              </a:ext>
            </a:extLst>
          </p:cNvPr>
          <p:cNvSpPr>
            <a:spLocks noGrp="1"/>
          </p:cNvSpPr>
          <p:nvPr>
            <p:ph type="body" sz="quarter" idx="10"/>
          </p:nvPr>
        </p:nvSpPr>
        <p:spPr>
          <a:xfrm>
            <a:off x="638174" y="436241"/>
            <a:ext cx="9834566" cy="747518"/>
          </a:xfrm>
        </p:spPr>
        <p:txBody>
          <a:bodyPr/>
          <a:lstStyle/>
          <a:p>
            <a:r>
              <a:rPr lang="en-US" dirty="0"/>
              <a:t>Notes to staff</a:t>
            </a:r>
          </a:p>
        </p:txBody>
      </p:sp>
      <p:sp>
        <p:nvSpPr>
          <p:cNvPr id="3" name="Text Placeholder 2">
            <a:extLst>
              <a:ext uri="{FF2B5EF4-FFF2-40B4-BE49-F238E27FC236}">
                <a16:creationId xmlns:a16="http://schemas.microsoft.com/office/drawing/2014/main" id="{CFDEAA60-0CB0-1603-79BF-927084C40D4B}"/>
              </a:ext>
            </a:extLst>
          </p:cNvPr>
          <p:cNvSpPr>
            <a:spLocks noGrp="1"/>
          </p:cNvSpPr>
          <p:nvPr>
            <p:ph type="body" sz="quarter" idx="11"/>
          </p:nvPr>
        </p:nvSpPr>
        <p:spPr>
          <a:xfrm>
            <a:off x="638174" y="1241164"/>
            <a:ext cx="11115675" cy="457200"/>
          </a:xfrm>
        </p:spPr>
        <p:txBody>
          <a:bodyPr/>
          <a:lstStyle/>
          <a:p>
            <a:r>
              <a:rPr lang="en-US" dirty="0"/>
              <a:t>Speed Dating</a:t>
            </a:r>
          </a:p>
        </p:txBody>
      </p:sp>
      <p:sp>
        <p:nvSpPr>
          <p:cNvPr id="4" name="Text Placeholder 3">
            <a:extLst>
              <a:ext uri="{FF2B5EF4-FFF2-40B4-BE49-F238E27FC236}">
                <a16:creationId xmlns:a16="http://schemas.microsoft.com/office/drawing/2014/main" id="{0F5FCA6C-21BD-F0BF-9D20-ED70A6556E7A}"/>
              </a:ext>
            </a:extLst>
          </p:cNvPr>
          <p:cNvSpPr>
            <a:spLocks noGrp="1"/>
          </p:cNvSpPr>
          <p:nvPr>
            <p:ph type="body" sz="quarter" idx="12"/>
          </p:nvPr>
        </p:nvSpPr>
        <p:spPr>
          <a:xfrm>
            <a:off x="638173" y="1781806"/>
            <a:ext cx="11115675" cy="3835030"/>
          </a:xfrm>
        </p:spPr>
        <p:txBody>
          <a:bodyPr/>
          <a:lstStyle/>
          <a:p>
            <a:pPr marL="285750" indent="-285750">
              <a:buFont typeface="Arial" panose="020B0604020202020204" pitchFamily="34" charset="0"/>
              <a:buChar char="•"/>
            </a:pPr>
            <a:r>
              <a:rPr lang="en-US" sz="2400" dirty="0"/>
              <a:t>This is designed for assembly or tutor time.</a:t>
            </a:r>
          </a:p>
          <a:p>
            <a:pPr marL="285750" indent="-285750">
              <a:buFont typeface="Arial" panose="020B0604020202020204" pitchFamily="34" charset="0"/>
              <a:buChar char="•"/>
            </a:pPr>
            <a:r>
              <a:rPr lang="en-US" sz="2400" dirty="0"/>
              <a:t>You can listen to the Pearl episode anywhere you get your podcasts to get the full story.</a:t>
            </a:r>
          </a:p>
          <a:p>
            <a:pPr marL="285750" indent="-285750">
              <a:buFont typeface="Arial" panose="020B0604020202020204" pitchFamily="34" charset="0"/>
              <a:buChar char="•"/>
            </a:pPr>
            <a:r>
              <a:rPr lang="en-US" sz="2400" dirty="0"/>
              <a:t>You can also download the transcript for your own preparation.</a:t>
            </a:r>
          </a:p>
          <a:p>
            <a:pPr marL="285750" indent="-285750">
              <a:buFont typeface="Arial" panose="020B0604020202020204" pitchFamily="34" charset="0"/>
              <a:buChar char="•"/>
            </a:pPr>
            <a:r>
              <a:rPr lang="en-US" sz="2400" dirty="0"/>
              <a:t>The assembly has been edited to fit more with students and be relevant to them.</a:t>
            </a:r>
          </a:p>
          <a:p>
            <a:pPr marL="285750" indent="-285750">
              <a:buFont typeface="Arial" panose="020B0604020202020204" pitchFamily="34" charset="0"/>
              <a:buChar char="•"/>
            </a:pPr>
            <a:r>
              <a:rPr lang="en-US" sz="2400" dirty="0"/>
              <a:t>There are notes at the bottom of each slide for reference.</a:t>
            </a:r>
          </a:p>
          <a:p>
            <a:pPr marL="285750" indent="-285750">
              <a:buFont typeface="Arial" panose="020B0604020202020204" pitchFamily="34" charset="0"/>
              <a:buChar char="•"/>
            </a:pPr>
            <a:r>
              <a:rPr lang="en-US" sz="2400" dirty="0"/>
              <a:t>We would love to hear how it has gone, email admin@pixl.org.uk</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1023835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A94225-543A-1562-CF6E-9B2659F321C1}"/>
              </a:ext>
            </a:extLst>
          </p:cNvPr>
          <p:cNvSpPr>
            <a:spLocks noGrp="1"/>
          </p:cNvSpPr>
          <p:nvPr>
            <p:ph type="body" sz="quarter" idx="10"/>
          </p:nvPr>
        </p:nvSpPr>
        <p:spPr/>
        <p:txBody>
          <a:bodyPr/>
          <a:lstStyle/>
          <a:p>
            <a:r>
              <a:rPr lang="en-US" dirty="0"/>
              <a:t>3) Planning talk helps!</a:t>
            </a:r>
          </a:p>
        </p:txBody>
      </p:sp>
      <p:sp>
        <p:nvSpPr>
          <p:cNvPr id="3" name="Text Placeholder 2">
            <a:extLst>
              <a:ext uri="{FF2B5EF4-FFF2-40B4-BE49-F238E27FC236}">
                <a16:creationId xmlns:a16="http://schemas.microsoft.com/office/drawing/2014/main" id="{F709CAB0-2825-2BF3-6DE5-12B84CB56478}"/>
              </a:ext>
            </a:extLst>
          </p:cNvPr>
          <p:cNvSpPr>
            <a:spLocks noGrp="1"/>
          </p:cNvSpPr>
          <p:nvPr>
            <p:ph type="body" sz="quarter" idx="11"/>
          </p:nvPr>
        </p:nvSpPr>
        <p:spPr/>
        <p:txBody>
          <a:bodyPr/>
          <a:lstStyle/>
          <a:p>
            <a:r>
              <a:rPr lang="en-US" dirty="0"/>
              <a:t>There are some things that really do help:</a:t>
            </a:r>
          </a:p>
        </p:txBody>
      </p:sp>
      <p:sp>
        <p:nvSpPr>
          <p:cNvPr id="4" name="Text Placeholder 3">
            <a:extLst>
              <a:ext uri="{FF2B5EF4-FFF2-40B4-BE49-F238E27FC236}">
                <a16:creationId xmlns:a16="http://schemas.microsoft.com/office/drawing/2014/main" id="{5453C532-EC25-2555-29EE-06A441BA68DB}"/>
              </a:ext>
            </a:extLst>
          </p:cNvPr>
          <p:cNvSpPr>
            <a:spLocks noGrp="1"/>
          </p:cNvSpPr>
          <p:nvPr>
            <p:ph type="body" sz="quarter" idx="12"/>
          </p:nvPr>
        </p:nvSpPr>
        <p:spPr>
          <a:xfrm>
            <a:off x="638174" y="2410690"/>
            <a:ext cx="11115675" cy="3637309"/>
          </a:xfrm>
        </p:spPr>
        <p:txBody>
          <a:bodyPr/>
          <a:lstStyle/>
          <a:p>
            <a:pPr marL="285750" indent="-285750">
              <a:buFont typeface="Arial" panose="020B0604020202020204" pitchFamily="34" charset="0"/>
              <a:buChar char="•"/>
            </a:pPr>
            <a:r>
              <a:rPr lang="en-US" sz="2800" dirty="0"/>
              <a:t>Plan a topic of conversation ahead of time – even just for 30 seconds.</a:t>
            </a:r>
          </a:p>
          <a:p>
            <a:pPr marL="285750" indent="-285750">
              <a:buFont typeface="Arial" panose="020B0604020202020204" pitchFamily="34" charset="0"/>
              <a:buChar char="•"/>
            </a:pPr>
            <a:r>
              <a:rPr lang="en-US" sz="2800" dirty="0"/>
              <a:t>Think of some questions to ask – it helps us relax and be present.</a:t>
            </a:r>
          </a:p>
          <a:p>
            <a:pPr marL="285750" indent="-285750">
              <a:buFont typeface="Arial" panose="020B0604020202020204" pitchFamily="34" charset="0"/>
              <a:buChar char="•"/>
            </a:pPr>
            <a:r>
              <a:rPr lang="en-US" sz="2800" dirty="0"/>
              <a:t>When we plan, we say less ‘ummms’ and ‘urrrs’ and feel more confident.</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2598544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3A4ED7-DA3D-FA0D-CA7B-50974B4C6A0D}"/>
              </a:ext>
            </a:extLst>
          </p:cNvPr>
          <p:cNvSpPr>
            <a:spLocks noGrp="1"/>
          </p:cNvSpPr>
          <p:nvPr>
            <p:ph type="body" sz="quarter" idx="10"/>
          </p:nvPr>
        </p:nvSpPr>
        <p:spPr/>
        <p:txBody>
          <a:bodyPr/>
          <a:lstStyle/>
          <a:p>
            <a:r>
              <a:rPr lang="en-US" sz="6000" dirty="0"/>
              <a:t>So now what?</a:t>
            </a:r>
          </a:p>
        </p:txBody>
      </p:sp>
    </p:spTree>
    <p:extLst>
      <p:ext uri="{BB962C8B-B14F-4D97-AF65-F5344CB8AC3E}">
        <p14:creationId xmlns:p14="http://schemas.microsoft.com/office/powerpoint/2010/main" val="2584478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1E4C87-47F2-E458-0A78-8FED3C7DF03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134538" y="1848700"/>
            <a:ext cx="7922922" cy="4375471"/>
          </a:xfrm>
          <a:prstGeom prst="rect">
            <a:avLst/>
          </a:prstGeom>
        </p:spPr>
      </p:pic>
      <p:sp>
        <p:nvSpPr>
          <p:cNvPr id="3" name="Text Placeholder 2">
            <a:extLst>
              <a:ext uri="{FF2B5EF4-FFF2-40B4-BE49-F238E27FC236}">
                <a16:creationId xmlns:a16="http://schemas.microsoft.com/office/drawing/2014/main" id="{1B58BC30-B169-B615-3B88-106B482EC7F6}"/>
              </a:ext>
            </a:extLst>
          </p:cNvPr>
          <p:cNvSpPr>
            <a:spLocks noGrp="1"/>
          </p:cNvSpPr>
          <p:nvPr>
            <p:ph type="body" sz="quarter" idx="11"/>
          </p:nvPr>
        </p:nvSpPr>
        <p:spPr>
          <a:xfrm>
            <a:off x="2210232" y="633829"/>
            <a:ext cx="7771535" cy="457200"/>
          </a:xfrm>
        </p:spPr>
        <p:txBody>
          <a:bodyPr/>
          <a:lstStyle/>
          <a:p>
            <a:pPr algn="ctr"/>
            <a:r>
              <a:rPr lang="en-US" sz="4000" dirty="0"/>
              <a:t>Be a fly on the wall of your own conversations</a:t>
            </a:r>
          </a:p>
        </p:txBody>
      </p:sp>
    </p:spTree>
    <p:extLst>
      <p:ext uri="{BB962C8B-B14F-4D97-AF65-F5344CB8AC3E}">
        <p14:creationId xmlns:p14="http://schemas.microsoft.com/office/powerpoint/2010/main" val="825777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D6DE81-DED0-430C-E663-C7A1A45730BE}"/>
              </a:ext>
            </a:extLst>
          </p:cNvPr>
          <p:cNvSpPr>
            <a:spLocks noGrp="1"/>
          </p:cNvSpPr>
          <p:nvPr>
            <p:ph type="body" sz="quarter" idx="11"/>
          </p:nvPr>
        </p:nvSpPr>
        <p:spPr>
          <a:xfrm>
            <a:off x="1322058" y="662215"/>
            <a:ext cx="9547884" cy="954990"/>
          </a:xfrm>
        </p:spPr>
        <p:txBody>
          <a:bodyPr/>
          <a:lstStyle/>
          <a:p>
            <a:pPr algn="ctr"/>
            <a:r>
              <a:rPr lang="en-US" sz="4000" dirty="0"/>
              <a:t>Pre-plan topics to talk about</a:t>
            </a:r>
          </a:p>
        </p:txBody>
      </p:sp>
      <p:pic>
        <p:nvPicPr>
          <p:cNvPr id="4" name="Picture 3">
            <a:extLst>
              <a:ext uri="{FF2B5EF4-FFF2-40B4-BE49-F238E27FC236}">
                <a16:creationId xmlns:a16="http://schemas.microsoft.com/office/drawing/2014/main" id="{458DE62A-751F-53B5-CA03-58E17983F0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28207" y="1438728"/>
            <a:ext cx="7135586" cy="4757057"/>
          </a:xfrm>
          <a:prstGeom prst="rect">
            <a:avLst/>
          </a:prstGeom>
        </p:spPr>
      </p:pic>
    </p:spTree>
    <p:extLst>
      <p:ext uri="{BB962C8B-B14F-4D97-AF65-F5344CB8AC3E}">
        <p14:creationId xmlns:p14="http://schemas.microsoft.com/office/powerpoint/2010/main" val="818763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AF62C1-AE01-E8B2-5D6F-82A4B1180D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37767" y="1471717"/>
            <a:ext cx="7116466" cy="4749467"/>
          </a:xfrm>
          <a:prstGeom prst="rect">
            <a:avLst/>
          </a:prstGeom>
        </p:spPr>
      </p:pic>
      <p:sp>
        <p:nvSpPr>
          <p:cNvPr id="3" name="Text Placeholder 2">
            <a:extLst>
              <a:ext uri="{FF2B5EF4-FFF2-40B4-BE49-F238E27FC236}">
                <a16:creationId xmlns:a16="http://schemas.microsoft.com/office/drawing/2014/main" id="{3E0C93E4-B4EE-1761-526E-B026F05A36CF}"/>
              </a:ext>
            </a:extLst>
          </p:cNvPr>
          <p:cNvSpPr>
            <a:spLocks noGrp="1"/>
          </p:cNvSpPr>
          <p:nvPr>
            <p:ph type="body" sz="quarter" idx="11"/>
          </p:nvPr>
        </p:nvSpPr>
        <p:spPr>
          <a:xfrm>
            <a:off x="2000841" y="489858"/>
            <a:ext cx="8190316" cy="669471"/>
          </a:xfrm>
        </p:spPr>
        <p:txBody>
          <a:bodyPr/>
          <a:lstStyle/>
          <a:p>
            <a:pPr algn="ctr"/>
            <a:r>
              <a:rPr lang="en-US" sz="4400" dirty="0"/>
              <a:t>Plan questions to ask</a:t>
            </a:r>
            <a:r>
              <a:rPr lang="en-US" sz="4400" dirty="0">
                <a:solidFill>
                  <a:schemeClr val="bg1"/>
                </a:solidFill>
              </a:rPr>
              <a:t>.</a:t>
            </a:r>
          </a:p>
        </p:txBody>
      </p:sp>
    </p:spTree>
    <p:extLst>
      <p:ext uri="{BB962C8B-B14F-4D97-AF65-F5344CB8AC3E}">
        <p14:creationId xmlns:p14="http://schemas.microsoft.com/office/powerpoint/2010/main" val="62093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C18112-5336-E861-6A69-82369BC7AF2E}"/>
              </a:ext>
            </a:extLst>
          </p:cNvPr>
          <p:cNvSpPr>
            <a:spLocks noGrp="1"/>
          </p:cNvSpPr>
          <p:nvPr>
            <p:ph type="body" sz="quarter" idx="10"/>
          </p:nvPr>
        </p:nvSpPr>
        <p:spPr>
          <a:xfrm>
            <a:off x="1012246" y="2241667"/>
            <a:ext cx="9834566" cy="747518"/>
          </a:xfrm>
        </p:spPr>
        <p:txBody>
          <a:bodyPr/>
          <a:lstStyle/>
          <a:p>
            <a:r>
              <a:rPr lang="en-US" dirty="0"/>
              <a:t>Talking builds connection.</a:t>
            </a:r>
          </a:p>
          <a:p>
            <a:r>
              <a:rPr lang="en-US" dirty="0"/>
              <a:t>Connection helps us feel we belong.</a:t>
            </a:r>
          </a:p>
          <a:p>
            <a:endParaRPr lang="en-US" dirty="0"/>
          </a:p>
        </p:txBody>
      </p:sp>
    </p:spTree>
    <p:extLst>
      <p:ext uri="{BB962C8B-B14F-4D97-AF65-F5344CB8AC3E}">
        <p14:creationId xmlns:p14="http://schemas.microsoft.com/office/powerpoint/2010/main" val="2343601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105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1F9ADD5-A930-162C-C8C5-9645FDC39B70}"/>
              </a:ext>
            </a:extLst>
          </p:cNvPr>
          <p:cNvSpPr>
            <a:spLocks noGrp="1"/>
          </p:cNvSpPr>
          <p:nvPr>
            <p:ph type="body" sz="quarter" idx="10"/>
          </p:nvPr>
        </p:nvSpPr>
        <p:spPr/>
        <p:txBody>
          <a:bodyPr/>
          <a:lstStyle/>
          <a:p>
            <a:r>
              <a:rPr lang="en-GB" dirty="0"/>
              <a:t>Speed Dating</a:t>
            </a:r>
          </a:p>
        </p:txBody>
      </p:sp>
    </p:spTree>
    <p:extLst>
      <p:ext uri="{BB962C8B-B14F-4D97-AF65-F5344CB8AC3E}">
        <p14:creationId xmlns:p14="http://schemas.microsoft.com/office/powerpoint/2010/main" val="3820443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6AE0E8-5A01-1E80-6BFA-ECE6948D0C27}"/>
              </a:ext>
            </a:extLst>
          </p:cNvPr>
          <p:cNvSpPr>
            <a:spLocks noGrp="1"/>
          </p:cNvSpPr>
          <p:nvPr>
            <p:ph type="body" sz="quarter" idx="10"/>
          </p:nvPr>
        </p:nvSpPr>
        <p:spPr/>
        <p:txBody>
          <a:bodyPr/>
          <a:lstStyle/>
          <a:p>
            <a:r>
              <a:rPr lang="en-US" dirty="0"/>
              <a:t>People Watching/Listening</a:t>
            </a:r>
          </a:p>
        </p:txBody>
      </p:sp>
      <p:pic>
        <p:nvPicPr>
          <p:cNvPr id="6" name="Picture 5" descr="A screenshot of a computer&#10;&#10;AI-generated content may be incorrect.">
            <a:extLst>
              <a:ext uri="{FF2B5EF4-FFF2-40B4-BE49-F238E27FC236}">
                <a16:creationId xmlns:a16="http://schemas.microsoft.com/office/drawing/2014/main" id="{2226CC6C-B1E2-7D98-A126-73DAEBF2F43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0610" y="1566718"/>
            <a:ext cx="10102130" cy="4216805"/>
          </a:xfrm>
          <a:prstGeom prst="rect">
            <a:avLst/>
          </a:prstGeom>
        </p:spPr>
      </p:pic>
    </p:spTree>
    <p:extLst>
      <p:ext uri="{BB962C8B-B14F-4D97-AF65-F5344CB8AC3E}">
        <p14:creationId xmlns:p14="http://schemas.microsoft.com/office/powerpoint/2010/main" val="3375445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214B40-CB12-1076-D68C-47D39CBB76A9}"/>
              </a:ext>
            </a:extLst>
          </p:cNvPr>
          <p:cNvSpPr>
            <a:spLocks noGrp="1"/>
          </p:cNvSpPr>
          <p:nvPr>
            <p:ph type="body" sz="quarter" idx="10"/>
          </p:nvPr>
        </p:nvSpPr>
        <p:spPr>
          <a:xfrm>
            <a:off x="541192" y="399012"/>
            <a:ext cx="9834566" cy="747518"/>
          </a:xfrm>
        </p:spPr>
        <p:txBody>
          <a:bodyPr/>
          <a:lstStyle/>
          <a:p>
            <a:r>
              <a:rPr lang="en-US" dirty="0"/>
              <a:t>Speed Dating</a:t>
            </a:r>
          </a:p>
        </p:txBody>
      </p:sp>
      <p:sp>
        <p:nvSpPr>
          <p:cNvPr id="3" name="Text Placeholder 2">
            <a:extLst>
              <a:ext uri="{FF2B5EF4-FFF2-40B4-BE49-F238E27FC236}">
                <a16:creationId xmlns:a16="http://schemas.microsoft.com/office/drawing/2014/main" id="{C26BB504-00DC-BDEB-E8B1-C0DDF317AB73}"/>
              </a:ext>
            </a:extLst>
          </p:cNvPr>
          <p:cNvSpPr>
            <a:spLocks noGrp="1"/>
          </p:cNvSpPr>
          <p:nvPr>
            <p:ph type="body" sz="quarter" idx="11"/>
          </p:nvPr>
        </p:nvSpPr>
        <p:spPr>
          <a:xfrm>
            <a:off x="638175" y="1728338"/>
            <a:ext cx="6580044" cy="457200"/>
          </a:xfrm>
        </p:spPr>
        <p:txBody>
          <a:bodyPr/>
          <a:lstStyle/>
          <a:p>
            <a:r>
              <a:rPr lang="en-US" dirty="0"/>
              <a:t>How did it all begin?</a:t>
            </a:r>
          </a:p>
        </p:txBody>
      </p:sp>
      <p:sp>
        <p:nvSpPr>
          <p:cNvPr id="4" name="Text Placeholder 3">
            <a:extLst>
              <a:ext uri="{FF2B5EF4-FFF2-40B4-BE49-F238E27FC236}">
                <a16:creationId xmlns:a16="http://schemas.microsoft.com/office/drawing/2014/main" id="{D409BEFD-3EE5-1EA9-7E36-FE0E9EEC691E}"/>
              </a:ext>
            </a:extLst>
          </p:cNvPr>
          <p:cNvSpPr>
            <a:spLocks noGrp="1"/>
          </p:cNvSpPr>
          <p:nvPr>
            <p:ph type="body" sz="quarter" idx="12"/>
          </p:nvPr>
        </p:nvSpPr>
        <p:spPr>
          <a:xfrm>
            <a:off x="638175" y="2212970"/>
            <a:ext cx="6580044" cy="3835030"/>
          </a:xfrm>
        </p:spPr>
        <p:txBody>
          <a:bodyPr/>
          <a:lstStyle/>
          <a:p>
            <a:pPr marL="285750" indent="-285750">
              <a:buFont typeface="Arial" panose="020B0604020202020204" pitchFamily="34" charset="0"/>
              <a:buChar char="•"/>
            </a:pPr>
            <a:r>
              <a:rPr lang="en-US" sz="2400" dirty="0"/>
              <a:t>1998</a:t>
            </a:r>
          </a:p>
          <a:p>
            <a:pPr marL="285750" indent="-285750">
              <a:buFont typeface="Arial" panose="020B0604020202020204" pitchFamily="34" charset="0"/>
              <a:buChar char="•"/>
            </a:pPr>
            <a:r>
              <a:rPr lang="en-US" sz="2400" dirty="0"/>
              <a:t>Rabbi Yaacov Deyo</a:t>
            </a:r>
          </a:p>
          <a:p>
            <a:pPr marL="285750" indent="-285750">
              <a:buFont typeface="Arial" panose="020B0604020202020204" pitchFamily="34" charset="0"/>
              <a:buChar char="•"/>
            </a:pPr>
            <a:r>
              <a:rPr lang="en-US" sz="2400" dirty="0"/>
              <a:t>LA, in the USA</a:t>
            </a:r>
          </a:p>
          <a:p>
            <a:pPr marL="285750" indent="-285750">
              <a:buFont typeface="Arial" panose="020B0604020202020204" pitchFamily="34" charset="0"/>
              <a:buChar char="•"/>
            </a:pPr>
            <a:r>
              <a:rPr lang="en-US" sz="2400" dirty="0"/>
              <a:t>12 dates, hopping from one chat to the next</a:t>
            </a:r>
          </a:p>
          <a:p>
            <a:pPr marL="285750" indent="-285750">
              <a:buFont typeface="Arial" panose="020B0604020202020204" pitchFamily="34" charset="0"/>
              <a:buChar char="•"/>
            </a:pPr>
            <a:r>
              <a:rPr lang="en-US" sz="2400" dirty="0"/>
              <a:t>Responses on a spreadsheet</a:t>
            </a:r>
          </a:p>
        </p:txBody>
      </p:sp>
      <p:pic>
        <p:nvPicPr>
          <p:cNvPr id="6" name="Picture 5">
            <a:extLst>
              <a:ext uri="{FF2B5EF4-FFF2-40B4-BE49-F238E27FC236}">
                <a16:creationId xmlns:a16="http://schemas.microsoft.com/office/drawing/2014/main" id="{E453F950-4669-9B76-1C23-91558DC815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29425" y="2212970"/>
            <a:ext cx="4724400" cy="3149600"/>
          </a:xfrm>
          <a:prstGeom prst="rect">
            <a:avLst/>
          </a:prstGeom>
        </p:spPr>
      </p:pic>
    </p:spTree>
    <p:extLst>
      <p:ext uri="{BB962C8B-B14F-4D97-AF65-F5344CB8AC3E}">
        <p14:creationId xmlns:p14="http://schemas.microsoft.com/office/powerpoint/2010/main" val="3163391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9EABEE-D7EF-5692-0B70-ADF366C4DEF1}"/>
              </a:ext>
            </a:extLst>
          </p:cNvPr>
          <p:cNvSpPr>
            <a:spLocks noGrp="1"/>
          </p:cNvSpPr>
          <p:nvPr>
            <p:ph type="body" sz="quarter" idx="10"/>
          </p:nvPr>
        </p:nvSpPr>
        <p:spPr/>
        <p:txBody>
          <a:bodyPr/>
          <a:lstStyle/>
          <a:p>
            <a:r>
              <a:rPr lang="en-US" dirty="0"/>
              <a:t>It went viral – still is!</a:t>
            </a:r>
          </a:p>
        </p:txBody>
      </p:sp>
      <p:pic>
        <p:nvPicPr>
          <p:cNvPr id="6" name="Picture 5" descr="A dog sitting on a couch&#10;&#10;AI-generated content may be incorrect.">
            <a:extLst>
              <a:ext uri="{FF2B5EF4-FFF2-40B4-BE49-F238E27FC236}">
                <a16:creationId xmlns:a16="http://schemas.microsoft.com/office/drawing/2014/main" id="{2E6429BA-1EDD-CEF3-607A-4DFF67CFA3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980327">
            <a:off x="558117" y="1712720"/>
            <a:ext cx="4334698" cy="3727030"/>
          </a:xfrm>
          <a:prstGeom prst="rect">
            <a:avLst/>
          </a:prstGeom>
        </p:spPr>
      </p:pic>
      <p:pic>
        <p:nvPicPr>
          <p:cNvPr id="9" name="Picture 8" descr="A person and person sitting at a table&#10;&#10;AI-generated content may be incorrect.">
            <a:extLst>
              <a:ext uri="{FF2B5EF4-FFF2-40B4-BE49-F238E27FC236}">
                <a16:creationId xmlns:a16="http://schemas.microsoft.com/office/drawing/2014/main" id="{6FA79271-BA07-4973-3E86-D5E56FDA18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934389">
            <a:off x="6942639" y="727833"/>
            <a:ext cx="4557761" cy="3844935"/>
          </a:xfrm>
          <a:prstGeom prst="rect">
            <a:avLst/>
          </a:prstGeom>
        </p:spPr>
      </p:pic>
      <p:pic>
        <p:nvPicPr>
          <p:cNvPr id="11" name="Picture 10" descr="A group of women posing for a photo&#10;&#10;AI-generated content may be incorrect.">
            <a:extLst>
              <a:ext uri="{FF2B5EF4-FFF2-40B4-BE49-F238E27FC236}">
                <a16:creationId xmlns:a16="http://schemas.microsoft.com/office/drawing/2014/main" id="{B792339A-1FF9-30D0-FF86-8ED8AFC7FF3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386245">
            <a:off x="4339661" y="2149670"/>
            <a:ext cx="4341032" cy="3771206"/>
          </a:xfrm>
          <a:prstGeom prst="rect">
            <a:avLst/>
          </a:prstGeom>
        </p:spPr>
      </p:pic>
    </p:spTree>
    <p:extLst>
      <p:ext uri="{BB962C8B-B14F-4D97-AF65-F5344CB8AC3E}">
        <p14:creationId xmlns:p14="http://schemas.microsoft.com/office/powerpoint/2010/main" val="1491711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E5D264-C0F9-3C38-4EAE-6CEE86D237F5}"/>
              </a:ext>
            </a:extLst>
          </p:cNvPr>
          <p:cNvSpPr>
            <a:spLocks noGrp="1"/>
          </p:cNvSpPr>
          <p:nvPr>
            <p:ph type="body" sz="quarter" idx="10"/>
          </p:nvPr>
        </p:nvSpPr>
        <p:spPr/>
        <p:txBody>
          <a:bodyPr/>
          <a:lstStyle/>
          <a:p>
            <a:r>
              <a:rPr lang="en-US" dirty="0"/>
              <a:t>Why is it so popular?</a:t>
            </a:r>
          </a:p>
        </p:txBody>
      </p:sp>
      <p:sp>
        <p:nvSpPr>
          <p:cNvPr id="4" name="Text Placeholder 3">
            <a:extLst>
              <a:ext uri="{FF2B5EF4-FFF2-40B4-BE49-F238E27FC236}">
                <a16:creationId xmlns:a16="http://schemas.microsoft.com/office/drawing/2014/main" id="{2600E9B8-3C6F-A20D-8D79-EEB87CBB8B68}"/>
              </a:ext>
            </a:extLst>
          </p:cNvPr>
          <p:cNvSpPr>
            <a:spLocks noGrp="1"/>
          </p:cNvSpPr>
          <p:nvPr>
            <p:ph type="body" sz="quarter" idx="12"/>
          </p:nvPr>
        </p:nvSpPr>
        <p:spPr>
          <a:xfrm>
            <a:off x="638174" y="1894316"/>
            <a:ext cx="11115675" cy="3835030"/>
          </a:xfrm>
        </p:spPr>
        <p:txBody>
          <a:bodyPr/>
          <a:lstStyle/>
          <a:p>
            <a:pPr marL="285750" indent="-285750">
              <a:buFont typeface="Arial" panose="020B0604020202020204" pitchFamily="34" charset="0"/>
              <a:buChar char="•"/>
            </a:pPr>
            <a:r>
              <a:rPr lang="en-US" sz="2400" dirty="0"/>
              <a:t>Real conversation</a:t>
            </a:r>
          </a:p>
          <a:p>
            <a:pPr marL="285750" indent="-285750">
              <a:buFont typeface="Arial" panose="020B0604020202020204" pitchFamily="34" charset="0"/>
              <a:buChar char="•"/>
            </a:pPr>
            <a:r>
              <a:rPr lang="en-US" sz="2400" dirty="0"/>
              <a:t>Rejects highly curated images</a:t>
            </a:r>
          </a:p>
          <a:p>
            <a:pPr marL="285750" indent="-285750">
              <a:buFont typeface="Arial" panose="020B0604020202020204" pitchFamily="34" charset="0"/>
              <a:buChar char="•"/>
            </a:pPr>
            <a:r>
              <a:rPr lang="en-US" sz="2400" dirty="0"/>
              <a:t>Can be more present in the moment</a:t>
            </a:r>
          </a:p>
          <a:p>
            <a:pPr marL="285750" indent="-285750">
              <a:buFont typeface="Arial" panose="020B0604020202020204" pitchFamily="34" charset="0"/>
              <a:buChar char="•"/>
            </a:pPr>
            <a:r>
              <a:rPr lang="en-US" sz="2400" dirty="0"/>
              <a:t>Back and forth conversation</a:t>
            </a:r>
          </a:p>
          <a:p>
            <a:pPr marL="285750" indent="-285750">
              <a:buFont typeface="Arial" panose="020B0604020202020204" pitchFamily="34" charset="0"/>
              <a:buChar char="•"/>
            </a:pPr>
            <a:r>
              <a:rPr lang="en-US" sz="2400" dirty="0"/>
              <a:t>Face-to-face, real-time chats</a:t>
            </a:r>
          </a:p>
          <a:p>
            <a:pPr marL="285750" indent="-285750">
              <a:buFont typeface="Arial" panose="020B0604020202020204" pitchFamily="34" charset="0"/>
              <a:buChar char="•"/>
            </a:pPr>
            <a:r>
              <a:rPr lang="en-US" sz="2400" dirty="0"/>
              <a:t>Beyond only appearance</a:t>
            </a:r>
          </a:p>
        </p:txBody>
      </p:sp>
    </p:spTree>
    <p:extLst>
      <p:ext uri="{BB962C8B-B14F-4D97-AF65-F5344CB8AC3E}">
        <p14:creationId xmlns:p14="http://schemas.microsoft.com/office/powerpoint/2010/main" val="757584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5007A2-2288-DAA4-D082-17D9E812B056}"/>
              </a:ext>
            </a:extLst>
          </p:cNvPr>
          <p:cNvSpPr>
            <a:spLocks noGrp="1"/>
          </p:cNvSpPr>
          <p:nvPr>
            <p:ph type="body" sz="quarter" idx="10"/>
          </p:nvPr>
        </p:nvSpPr>
        <p:spPr>
          <a:xfrm>
            <a:off x="3413621" y="2266685"/>
            <a:ext cx="5364757" cy="2324629"/>
          </a:xfrm>
        </p:spPr>
        <p:txBody>
          <a:bodyPr/>
          <a:lstStyle/>
          <a:p>
            <a:r>
              <a:rPr lang="en-US" sz="6000" dirty="0"/>
              <a:t>How can we talk to each other better?</a:t>
            </a:r>
          </a:p>
        </p:txBody>
      </p:sp>
    </p:spTree>
    <p:extLst>
      <p:ext uri="{BB962C8B-B14F-4D97-AF65-F5344CB8AC3E}">
        <p14:creationId xmlns:p14="http://schemas.microsoft.com/office/powerpoint/2010/main" val="2033357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F8142E-FA10-5B52-1680-08B747FFC2DA}"/>
              </a:ext>
            </a:extLst>
          </p:cNvPr>
          <p:cNvSpPr>
            <a:spLocks noGrp="1"/>
          </p:cNvSpPr>
          <p:nvPr>
            <p:ph type="body" sz="quarter" idx="10"/>
          </p:nvPr>
        </p:nvSpPr>
        <p:spPr/>
        <p:txBody>
          <a:bodyPr/>
          <a:lstStyle/>
          <a:p>
            <a:r>
              <a:rPr lang="en-US" dirty="0"/>
              <a:t>1) Words really do matter</a:t>
            </a:r>
          </a:p>
        </p:txBody>
      </p:sp>
      <p:sp>
        <p:nvSpPr>
          <p:cNvPr id="3" name="Text Placeholder 2">
            <a:extLst>
              <a:ext uri="{FF2B5EF4-FFF2-40B4-BE49-F238E27FC236}">
                <a16:creationId xmlns:a16="http://schemas.microsoft.com/office/drawing/2014/main" id="{D1BE08CE-9E73-F547-D5AB-F21818003C23}"/>
              </a:ext>
            </a:extLst>
          </p:cNvPr>
          <p:cNvSpPr>
            <a:spLocks noGrp="1"/>
          </p:cNvSpPr>
          <p:nvPr>
            <p:ph type="body" sz="quarter" idx="11"/>
          </p:nvPr>
        </p:nvSpPr>
        <p:spPr/>
        <p:txBody>
          <a:bodyPr/>
          <a:lstStyle/>
          <a:p>
            <a:r>
              <a:rPr lang="en-US" dirty="0"/>
              <a:t>Humans really like:</a:t>
            </a:r>
          </a:p>
        </p:txBody>
      </p:sp>
      <p:sp>
        <p:nvSpPr>
          <p:cNvPr id="4" name="Text Placeholder 3">
            <a:extLst>
              <a:ext uri="{FF2B5EF4-FFF2-40B4-BE49-F238E27FC236}">
                <a16:creationId xmlns:a16="http://schemas.microsoft.com/office/drawing/2014/main" id="{7C4875ED-FB76-16F7-361F-AAF3CE7A2FE9}"/>
              </a:ext>
            </a:extLst>
          </p:cNvPr>
          <p:cNvSpPr>
            <a:spLocks noGrp="1"/>
          </p:cNvSpPr>
          <p:nvPr>
            <p:ph type="body" sz="quarter" idx="12"/>
          </p:nvPr>
        </p:nvSpPr>
        <p:spPr>
          <a:xfrm>
            <a:off x="638174" y="2559528"/>
            <a:ext cx="11115675" cy="3564181"/>
          </a:xfrm>
        </p:spPr>
        <p:txBody>
          <a:bodyPr/>
          <a:lstStyle/>
          <a:p>
            <a:pPr marL="285750" indent="-285750">
              <a:buFont typeface="Arial" panose="020B0604020202020204" pitchFamily="34" charset="0"/>
              <a:buChar char="•"/>
            </a:pPr>
            <a:r>
              <a:rPr lang="en-US" sz="2800" dirty="0"/>
              <a:t>A sense of connection when we are speaking</a:t>
            </a:r>
          </a:p>
          <a:p>
            <a:pPr marL="285750" indent="-285750">
              <a:buFont typeface="Arial" panose="020B0604020202020204" pitchFamily="34" charset="0"/>
              <a:buChar char="•"/>
            </a:pPr>
            <a:r>
              <a:rPr lang="en-US" sz="2800" dirty="0"/>
              <a:t>Being appreciated and hearing appreciated language</a:t>
            </a:r>
          </a:p>
          <a:p>
            <a:pPr marL="285750" indent="-285750">
              <a:buFont typeface="Arial" panose="020B0604020202020204" pitchFamily="34" charset="0"/>
              <a:buChar char="•"/>
            </a:pPr>
            <a:r>
              <a:rPr lang="en-US" sz="2800" dirty="0"/>
              <a:t>When sympathy is expressed, e.g. ‘that must be tough’</a:t>
            </a:r>
          </a:p>
          <a:p>
            <a:pPr marL="285750" indent="-285750">
              <a:buFont typeface="Arial" panose="020B0604020202020204" pitchFamily="34" charset="0"/>
              <a:buChar char="•"/>
            </a:pPr>
            <a:r>
              <a:rPr lang="en-US" sz="2800" dirty="0"/>
              <a:t>When people show us their listening (but be careful about interrupting!)</a:t>
            </a: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2868131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F8C1EA-1A5E-6D95-8803-FE1424515FFB}"/>
              </a:ext>
            </a:extLst>
          </p:cNvPr>
          <p:cNvSpPr>
            <a:spLocks noGrp="1"/>
          </p:cNvSpPr>
          <p:nvPr>
            <p:ph type="body" sz="quarter" idx="10"/>
          </p:nvPr>
        </p:nvSpPr>
        <p:spPr/>
        <p:txBody>
          <a:bodyPr/>
          <a:lstStyle/>
          <a:p>
            <a:r>
              <a:rPr lang="en-US" dirty="0"/>
              <a:t>2) 4 minutes is enough</a:t>
            </a:r>
          </a:p>
        </p:txBody>
      </p:sp>
      <p:sp>
        <p:nvSpPr>
          <p:cNvPr id="3" name="Text Placeholder 2">
            <a:extLst>
              <a:ext uri="{FF2B5EF4-FFF2-40B4-BE49-F238E27FC236}">
                <a16:creationId xmlns:a16="http://schemas.microsoft.com/office/drawing/2014/main" id="{5BFE481C-2360-779E-8F1A-E778605BC85E}"/>
              </a:ext>
            </a:extLst>
          </p:cNvPr>
          <p:cNvSpPr>
            <a:spLocks noGrp="1"/>
          </p:cNvSpPr>
          <p:nvPr>
            <p:ph type="body" sz="quarter" idx="11"/>
          </p:nvPr>
        </p:nvSpPr>
        <p:spPr/>
        <p:txBody>
          <a:bodyPr/>
          <a:lstStyle/>
          <a:p>
            <a:r>
              <a:rPr lang="en-US" dirty="0"/>
              <a:t>Meaningful connections can be established in 4 minutes</a:t>
            </a:r>
          </a:p>
        </p:txBody>
      </p:sp>
      <p:sp>
        <p:nvSpPr>
          <p:cNvPr id="4" name="Text Placeholder 3">
            <a:extLst>
              <a:ext uri="{FF2B5EF4-FFF2-40B4-BE49-F238E27FC236}">
                <a16:creationId xmlns:a16="http://schemas.microsoft.com/office/drawing/2014/main" id="{517657AB-01AB-BC07-B398-5347E1193945}"/>
              </a:ext>
            </a:extLst>
          </p:cNvPr>
          <p:cNvSpPr>
            <a:spLocks noGrp="1"/>
          </p:cNvSpPr>
          <p:nvPr>
            <p:ph type="body" sz="quarter" idx="12"/>
          </p:nvPr>
        </p:nvSpPr>
        <p:spPr>
          <a:xfrm>
            <a:off x="638174" y="2701636"/>
            <a:ext cx="11115675" cy="3346364"/>
          </a:xfrm>
        </p:spPr>
        <p:txBody>
          <a:bodyPr/>
          <a:lstStyle/>
          <a:p>
            <a:pPr marL="285750" indent="-285750">
              <a:buFont typeface="Arial" panose="020B0604020202020204" pitchFamily="34" charset="0"/>
              <a:buChar char="•"/>
            </a:pPr>
            <a:r>
              <a:rPr lang="en-US" sz="2800" dirty="0"/>
              <a:t>Speed is not a barrier.</a:t>
            </a:r>
          </a:p>
          <a:p>
            <a:pPr marL="285750" indent="-285750">
              <a:buFont typeface="Arial" panose="020B0604020202020204" pitchFamily="34" charset="0"/>
              <a:buChar char="•"/>
            </a:pPr>
            <a:r>
              <a:rPr lang="en-US" sz="2800" dirty="0"/>
              <a:t>We make sophisticated judgements on ‘thin slices’ of information.</a:t>
            </a:r>
          </a:p>
          <a:p>
            <a:pPr marL="285750" indent="-285750">
              <a:buFont typeface="Arial" panose="020B0604020202020204" pitchFamily="34" charset="0"/>
              <a:buChar char="•"/>
            </a:pPr>
            <a:r>
              <a:rPr lang="en-US" sz="2800" dirty="0"/>
              <a:t>If we agree we are both feeling awkward, connection grows!</a:t>
            </a:r>
          </a:p>
        </p:txBody>
      </p:sp>
    </p:spTree>
    <p:extLst>
      <p:ext uri="{BB962C8B-B14F-4D97-AF65-F5344CB8AC3E}">
        <p14:creationId xmlns:p14="http://schemas.microsoft.com/office/powerpoint/2010/main" val="1237638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E1573D66E8234BA888F21A92A1989A" ma:contentTypeVersion="19" ma:contentTypeDescription="Create a new document." ma:contentTypeScope="" ma:versionID="b1674dc4e4e327f5d4ff083f93f45791">
  <xsd:schema xmlns:xsd="http://www.w3.org/2001/XMLSchema" xmlns:xs="http://www.w3.org/2001/XMLSchema" xmlns:p="http://schemas.microsoft.com/office/2006/metadata/properties" xmlns:ns2="3e429c19-c368-484a-9414-3e1c9b74ae8c" xmlns:ns3="3dd51961-a181-4dec-b110-f245d4f17a71" targetNamespace="http://schemas.microsoft.com/office/2006/metadata/properties" ma:root="true" ma:fieldsID="baa4dcecacfa49e03355794ff80d1426" ns2:_="" ns3:_="">
    <xsd:import namespace="3e429c19-c368-484a-9414-3e1c9b74ae8c"/>
    <xsd:import namespace="3dd51961-a181-4dec-b110-f245d4f17a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429c19-c368-484a-9414-3e1c9b74ae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dfdb1f-3c29-4bd5-8640-66fb358a1d3b"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d51961-a181-4dec-b110-f245d4f17a7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1b4e155-f2fb-44e6-bc39-3ac6c3641a55}" ma:internalName="TaxCatchAll" ma:showField="CatchAllData" ma:web="3dd51961-a181-4dec-b110-f245d4f17a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dd51961-a181-4dec-b110-f245d4f17a71" xsi:nil="true"/>
    <lcf76f155ced4ddcb4097134ff3c332f xmlns="3e429c19-c368-484a-9414-3e1c9b74ae8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F4C3B46-B929-4C9C-8A9E-7FFB97FBF1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429c19-c368-484a-9414-3e1c9b74ae8c"/>
    <ds:schemaRef ds:uri="3dd51961-a181-4dec-b110-f245d4f17a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0D5A5A-D565-4221-BF4F-AB9C617C780E}">
  <ds:schemaRefs>
    <ds:schemaRef ds:uri="http://schemas.microsoft.com/sharepoint/v3/contenttype/forms"/>
  </ds:schemaRefs>
</ds:datastoreItem>
</file>

<file path=customXml/itemProps3.xml><?xml version="1.0" encoding="utf-8"?>
<ds:datastoreItem xmlns:ds="http://schemas.openxmlformats.org/officeDocument/2006/customXml" ds:itemID="{FAF974DF-CC4B-415C-9DD6-A05ACA55CD31}">
  <ds:schemaRefs>
    <ds:schemaRef ds:uri="http://schemas.microsoft.com/office/2006/metadata/properties"/>
    <ds:schemaRef ds:uri="http://schemas.microsoft.com/office/infopath/2007/PartnerControls"/>
    <ds:schemaRef ds:uri="3dd51961-a181-4dec-b110-f245d4f17a71"/>
    <ds:schemaRef ds:uri="3e429c19-c368-484a-9414-3e1c9b74ae8c"/>
  </ds:schemaRefs>
</ds:datastoreItem>
</file>

<file path=docMetadata/LabelInfo.xml><?xml version="1.0" encoding="utf-8"?>
<clbl:labelList xmlns:clbl="http://schemas.microsoft.com/office/2020/mipLabelMetadata">
  <clbl:label id="{1e62c065-b0ae-4597-9c1a-64d3b2d18945}" enabled="0" method="" siteId="{1e62c065-b0ae-4597-9c1a-64d3b2d18945}" removed="1"/>
</clbl:labelList>
</file>

<file path=docProps/app.xml><?xml version="1.0" encoding="utf-8"?>
<Properties xmlns="http://schemas.openxmlformats.org/officeDocument/2006/extended-properties" xmlns:vt="http://schemas.openxmlformats.org/officeDocument/2006/docPropsVTypes">
  <TotalTime>0</TotalTime>
  <Words>2032</Words>
  <Application>Microsoft Office PowerPoint</Application>
  <PresentationFormat>Widescreen</PresentationFormat>
  <Paragraphs>90</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Sagar</dc:creator>
  <cp:lastModifiedBy>Tasneem Farah</cp:lastModifiedBy>
  <cp:revision>25</cp:revision>
  <dcterms:created xsi:type="dcterms:W3CDTF">2022-07-30T09:24:38Z</dcterms:created>
  <dcterms:modified xsi:type="dcterms:W3CDTF">2026-02-27T16:40:44Z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0x010100B4E1573D66E8234BA888F21A92A1989A</vt:lpwstr>
  </property>
  <property fmtid="{D5CDD505-2E9C-101B-9397-08002B2CF9AE}" pid="3" name="MediaServiceImageTags">
    <vt:lpwstr/>
  </property>
</Properties>
</file>