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56" r:id="rId3"/>
    <p:sldId id="269" r:id="rId4"/>
    <p:sldId id="270" r:id="rId5"/>
    <p:sldId id="271" r:id="rId6"/>
    <p:sldId id="272" r:id="rId7"/>
    <p:sldId id="273" r:id="rId8"/>
    <p:sldId id="274" r:id="rId9"/>
    <p:sldId id="275" r:id="rId10"/>
    <p:sldId id="276" r:id="rId11"/>
    <p:sldId id="277" r:id="rId12"/>
    <p:sldId id="278"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7B049-C6C4-EB41-9AD0-D0351125634F}" v="21" dt="2026-03-12T14:48:50.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3" autoAdjust="0"/>
    <p:restoredTop sz="74452"/>
  </p:normalViewPr>
  <p:slideViewPr>
    <p:cSldViewPr snapToGrid="0">
      <p:cViewPr varScale="1">
        <p:scale>
          <a:sx n="55" d="100"/>
          <a:sy n="55" d="100"/>
        </p:scale>
        <p:origin x="980"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DFBF-29BD-4544-AAAF-6467B994E819}"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87FD-1CC8-B448-B551-EC6D893A41A7}" type="slidenum">
              <a:rPr lang="en-US" smtClean="0"/>
              <a:t>‹#›</a:t>
            </a:fld>
            <a:endParaRPr lang="en-US"/>
          </a:p>
        </p:txBody>
      </p:sp>
    </p:spTree>
    <p:extLst>
      <p:ext uri="{BB962C8B-B14F-4D97-AF65-F5344CB8AC3E}">
        <p14:creationId xmlns:p14="http://schemas.microsoft.com/office/powerpoint/2010/main" val="201314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8687FD-1CC8-B448-B551-EC6D893A41A7}" type="slidenum">
              <a:rPr lang="en-US" smtClean="0"/>
              <a:t>1</a:t>
            </a:fld>
            <a:endParaRPr lang="en-US"/>
          </a:p>
        </p:txBody>
      </p:sp>
    </p:spTree>
    <p:extLst>
      <p:ext uri="{BB962C8B-B14F-4D97-AF65-F5344CB8AC3E}">
        <p14:creationId xmlns:p14="http://schemas.microsoft.com/office/powerpoint/2010/main" val="176485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13</a:t>
            </a:fld>
            <a:endParaRPr lang="en-US" dirty="0"/>
          </a:p>
        </p:txBody>
      </p:sp>
    </p:spTree>
    <p:extLst>
      <p:ext uri="{BB962C8B-B14F-4D97-AF65-F5344CB8AC3E}">
        <p14:creationId xmlns:p14="http://schemas.microsoft.com/office/powerpoint/2010/main" val="68732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credit: https://</a:t>
            </a:r>
            <a:r>
              <a:rPr lang="en-US" dirty="0" err="1"/>
              <a:t>www.theguardian.com</a:t>
            </a:r>
            <a:r>
              <a:rPr lang="en-US" dirty="0"/>
              <a:t>/environment/blog/2010/</a:t>
            </a:r>
            <a:r>
              <a:rPr lang="en-US" dirty="0" err="1"/>
              <a:t>sep</a:t>
            </a:r>
            <a:r>
              <a:rPr lang="en-US" dirty="0"/>
              <a:t>/08/bp-oil-spill-report-live</a:t>
            </a:r>
          </a:p>
          <a:p>
            <a:endParaRPr lang="en-US" dirty="0"/>
          </a:p>
          <a:p>
            <a:pPr rtl="0" fontAlgn="base"/>
            <a:r>
              <a:rPr lang="en-GB" sz="1200" b="0" i="0" kern="1200" dirty="0">
                <a:solidFill>
                  <a:schemeClr val="tx1"/>
                </a:solidFill>
                <a:effectLst/>
                <a:latin typeface="+mn-lt"/>
                <a:ea typeface="+mn-ea"/>
                <a:cs typeface="+mn-cs"/>
              </a:rPr>
              <a:t>On April 20</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2010, the largest oil spill in history occurred. The devastating spill was caused by an explosion on the Deepwater Horizon oil rig located in the Gulf of Mexico, 41 miles off the coast of Louisianna. Two days after the explosion, the oil rig sank. 11 workers were killed and 17 were injured. Terrible scenes were beamed across the world. Thousands of barrels worth of oil began to leak into the Gulf.  BP estimated it to be 1000 barrels a day but the US government officials estimated it to have peaked at more than 60,000 barrels per day. There were early reports of a five-mile-long oil slick and thousands of people were sent to start the clean-up operation.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This was a disaster, plain and simple.  This was BPs oil rig, their workers, their fault, so perhaps the least you could expect would be an unequivocal apology? Yet that is not what happened. Remarkably, BP’s bosses made it worse.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3</a:t>
            </a:fld>
            <a:endParaRPr lang="en-US"/>
          </a:p>
        </p:txBody>
      </p:sp>
    </p:spTree>
    <p:extLst>
      <p:ext uri="{BB962C8B-B14F-4D97-AF65-F5344CB8AC3E}">
        <p14:creationId xmlns:p14="http://schemas.microsoft.com/office/powerpoint/2010/main" val="204033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Photo credit: https://</a:t>
            </a:r>
            <a:r>
              <a:rPr lang="en-GB" sz="1200" b="0" i="0" kern="1200" dirty="0" err="1">
                <a:solidFill>
                  <a:schemeClr val="tx1"/>
                </a:solidFill>
                <a:effectLst/>
                <a:latin typeface="+mn-lt"/>
                <a:ea typeface="+mn-ea"/>
                <a:cs typeface="+mn-cs"/>
              </a:rPr>
              <a:t>www.theguardian.com</a:t>
            </a:r>
            <a:r>
              <a:rPr lang="en-GB" sz="1200" b="0" i="0" kern="1200" dirty="0">
                <a:solidFill>
                  <a:schemeClr val="tx1"/>
                </a:solidFill>
                <a:effectLst/>
                <a:latin typeface="+mn-lt"/>
                <a:ea typeface="+mn-ea"/>
                <a:cs typeface="+mn-cs"/>
              </a:rPr>
              <a:t>/business/2010/may/13/bp-boss-admits-mistakes-gulf-oil-spill</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BP’s CEO, Tony Hayward’s initial response admitted some responsibility but also attributed blame to other partners. This led to widespread criticism of BP’s communication strategy and Hayward was criticised for being both insensitive and insincere.  It seemed that he was so keen to distance himself from blame that he and the company were willing to throw anyone else they could into the frame. They blamed a chain of other people’s failures. On the 3</a:t>
            </a:r>
            <a:r>
              <a:rPr lang="en-GB" sz="1200" b="0" i="0" kern="1200" baseline="30000" dirty="0">
                <a:solidFill>
                  <a:schemeClr val="tx1"/>
                </a:solidFill>
                <a:effectLst/>
                <a:latin typeface="+mn-lt"/>
                <a:ea typeface="+mn-ea"/>
                <a:cs typeface="+mn-cs"/>
              </a:rPr>
              <a:t>rd</a:t>
            </a:r>
            <a:r>
              <a:rPr lang="en-GB" sz="1200" b="0" i="0" kern="1200" dirty="0">
                <a:solidFill>
                  <a:schemeClr val="tx1"/>
                </a:solidFill>
                <a:effectLst/>
                <a:latin typeface="+mn-lt"/>
                <a:ea typeface="+mn-ea"/>
                <a:cs typeface="+mn-cs"/>
              </a:rPr>
              <a:t> May in an interview with NBC, Hayward said: </a:t>
            </a:r>
          </a:p>
          <a:p>
            <a:pPr rtl="0" fontAlgn="base"/>
            <a:r>
              <a:rPr lang="en-GB" sz="1200" b="0" i="0" kern="1200" dirty="0">
                <a:solidFill>
                  <a:schemeClr val="tx1"/>
                </a:solidFill>
                <a:effectLst/>
                <a:latin typeface="+mn-lt"/>
                <a:ea typeface="+mn-ea"/>
                <a:cs typeface="+mn-cs"/>
              </a:rPr>
              <a:t>"Well, it wasn't our accident, but we are absolutely responsible for the oil, for cleaning it up, and that's what we intend to do. The drilling rig was a Trans-ocean drilling rig. It was their rig and their equipment that failed, run by their people and their processes."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shocked public looked on: where was the apology? The regret? The part where you take responsibility? The empathy and compassion that was required? But it soon got even worse.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4</a:t>
            </a:fld>
            <a:endParaRPr lang="en-US"/>
          </a:p>
        </p:txBody>
      </p:sp>
    </p:spTree>
    <p:extLst>
      <p:ext uri="{BB962C8B-B14F-4D97-AF65-F5344CB8AC3E}">
        <p14:creationId xmlns:p14="http://schemas.microsoft.com/office/powerpoint/2010/main" val="366851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On the 14</a:t>
            </a:r>
            <a:r>
              <a:rPr lang="en-GB" sz="1200" b="0" i="0" kern="1200" baseline="30000" dirty="0">
                <a:solidFill>
                  <a:schemeClr val="tx1"/>
                </a:solidFill>
                <a:effectLst/>
                <a:latin typeface="+mn-lt"/>
                <a:ea typeface="+mn-ea"/>
                <a:cs typeface="+mn-cs"/>
              </a:rPr>
              <a:t>th </a:t>
            </a:r>
            <a:r>
              <a:rPr lang="en-GB" sz="1200" b="0" i="0" kern="1200" dirty="0">
                <a:solidFill>
                  <a:schemeClr val="tx1"/>
                </a:solidFill>
                <a:effectLst/>
                <a:latin typeface="+mn-lt"/>
                <a:ea typeface="+mn-ea"/>
                <a:cs typeface="+mn-cs"/>
              </a:rPr>
              <a:t>of May, Hayward claimed the amount of oil was ‘tiny in relation to the total water volume’. Then on the 18</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of May, he said the environmental impact would be “very, very modest”. Anyone watching the TV coverage could see this was unlikely to be the case.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Perhaps the ultimate PR low point was on the 30th of May when Tony Hayward did say sorry.  </a:t>
            </a:r>
          </a:p>
          <a:p>
            <a:pPr rtl="0" fontAlgn="base"/>
            <a:r>
              <a:rPr lang="en-GB" sz="1200" b="0" i="0" kern="1200" dirty="0">
                <a:solidFill>
                  <a:schemeClr val="tx1"/>
                </a:solidFill>
                <a:effectLst/>
                <a:latin typeface="+mn-lt"/>
                <a:ea typeface="+mn-ea"/>
                <a:cs typeface="+mn-cs"/>
              </a:rPr>
              <a:t>"The first thing to say is </a:t>
            </a:r>
            <a:r>
              <a:rPr lang="en-GB" sz="1200" b="0" i="0" kern="1200" dirty="0" err="1">
                <a:solidFill>
                  <a:schemeClr val="tx1"/>
                </a:solidFill>
                <a:effectLst/>
                <a:latin typeface="+mn-lt"/>
                <a:ea typeface="+mn-ea"/>
                <a:cs typeface="+mn-cs"/>
              </a:rPr>
              <a:t>i'm</a:t>
            </a:r>
            <a:r>
              <a:rPr lang="en-GB" sz="1200" b="0" i="0" kern="1200" dirty="0">
                <a:solidFill>
                  <a:schemeClr val="tx1"/>
                </a:solidFill>
                <a:effectLst/>
                <a:latin typeface="+mn-lt"/>
                <a:ea typeface="+mn-ea"/>
                <a:cs typeface="+mn-cs"/>
              </a:rPr>
              <a:t> sorry”, he said, "We're sorry for the massive disruption it's caused their lives. There's no one who wants this over more than I do. </a:t>
            </a:r>
            <a:r>
              <a:rPr lang="en-GB" sz="1200" b="0" i="1" kern="1200" dirty="0">
                <a:solidFill>
                  <a:schemeClr val="tx1"/>
                </a:solidFill>
                <a:effectLst/>
                <a:latin typeface="+mn-lt"/>
                <a:ea typeface="+mn-ea"/>
                <a:cs typeface="+mn-cs"/>
              </a:rPr>
              <a:t>I would like my life back."</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 would like my life back”. If ever there was a bad comment at an even more terrible moment, that was it.  11 people had lost their lives, miles of oil was pouring into the Gulf, the disruption was huge. Yet Hayward’s thoughts, after blaming others, was to then focus on himself and HIS inconvenience and HIS stress. President Obama waded in to say Mr Hayward ”won’t be working for me after any of those statements". Public figures were distancing themselves from him and public trust in the company was hugely damaged. It was a PR disaster.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Days later, a remorseful Hayward gave another statement, apologising for this ‘thoughtless comments’ and telling people that his first priority would be doing all they could to restore the lives of the people of the Gulf region and their families. He said he wanted “to restore their lives, not mine."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Hayward left BP in 2010 just after the oil disaster. There was too much damage; reputationally and environmentally. Faith and trust had been lost. Staying there to clear up the mess he had made worse, became untenable.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5</a:t>
            </a:fld>
            <a:endParaRPr lang="en-US"/>
          </a:p>
        </p:txBody>
      </p:sp>
    </p:spTree>
    <p:extLst>
      <p:ext uri="{BB962C8B-B14F-4D97-AF65-F5344CB8AC3E}">
        <p14:creationId xmlns:p14="http://schemas.microsoft.com/office/powerpoint/2010/main" val="54727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Hearing that story you may be thinking why was it so hard just to say ‘sorry’? And yet we find this time and time again. Even when ‘sorry’ is the only word to say, it is the last one some want to utter. And yet perhaps it is not as simple as saying ‘sorry’, people need more than that for it to be a meaningful apology.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6</a:t>
            </a:fld>
            <a:endParaRPr lang="en-US"/>
          </a:p>
        </p:txBody>
      </p:sp>
    </p:spTree>
    <p:extLst>
      <p:ext uri="{BB962C8B-B14F-4D97-AF65-F5344CB8AC3E}">
        <p14:creationId xmlns:p14="http://schemas.microsoft.com/office/powerpoint/2010/main" val="16436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According to Roy Lewicki, lead author of the study on apologies at Fisher College of Business, there are 6 components to an apology if you want it to be really effective. But if circumstances mean that’s a challenge, then there are 2 that definitely cannot be missed if you want to have a chance of your apology being accepted. The researchers tested how 755 people reacted to apologies containing anywhere between one and six of the following elements: </a:t>
            </a:r>
          </a:p>
          <a:p>
            <a:pPr rtl="0" fontAlgn="base"/>
            <a:r>
              <a:rPr lang="en-GB" sz="1200" b="0" i="0" kern="1200" dirty="0">
                <a:solidFill>
                  <a:schemeClr val="tx1"/>
                </a:solidFill>
                <a:effectLst/>
                <a:latin typeface="+mn-lt"/>
                <a:ea typeface="+mn-ea"/>
                <a:cs typeface="+mn-cs"/>
              </a:rPr>
              <a:t>1. Expression of regret </a:t>
            </a:r>
          </a:p>
          <a:p>
            <a:pPr rtl="0" fontAlgn="base"/>
            <a:r>
              <a:rPr lang="en-GB" sz="1200" b="0" i="0" kern="1200" dirty="0">
                <a:solidFill>
                  <a:schemeClr val="tx1"/>
                </a:solidFill>
                <a:effectLst/>
                <a:latin typeface="+mn-lt"/>
                <a:ea typeface="+mn-ea"/>
                <a:cs typeface="+mn-cs"/>
              </a:rPr>
              <a:t>2. Explanation of what went wrong </a:t>
            </a:r>
          </a:p>
          <a:p>
            <a:pPr rtl="0" fontAlgn="base"/>
            <a:r>
              <a:rPr lang="en-GB" sz="1200" b="0" i="0" kern="1200" dirty="0">
                <a:solidFill>
                  <a:schemeClr val="tx1"/>
                </a:solidFill>
                <a:effectLst/>
                <a:latin typeface="+mn-lt"/>
                <a:ea typeface="+mn-ea"/>
                <a:cs typeface="+mn-cs"/>
              </a:rPr>
              <a:t>3. Acknowledgment of responsibility </a:t>
            </a:r>
          </a:p>
          <a:p>
            <a:pPr rtl="0" fontAlgn="base"/>
            <a:r>
              <a:rPr lang="en-GB" sz="1200" b="0" i="0" kern="1200" dirty="0">
                <a:solidFill>
                  <a:schemeClr val="tx1"/>
                </a:solidFill>
                <a:effectLst/>
                <a:latin typeface="+mn-lt"/>
                <a:ea typeface="+mn-ea"/>
                <a:cs typeface="+mn-cs"/>
              </a:rPr>
              <a:t>4. Declaration of repentance </a:t>
            </a:r>
          </a:p>
          <a:p>
            <a:pPr rtl="0" fontAlgn="base"/>
            <a:r>
              <a:rPr lang="en-GB" sz="1200" b="0" i="0" kern="1200" dirty="0">
                <a:solidFill>
                  <a:schemeClr val="tx1"/>
                </a:solidFill>
                <a:effectLst/>
                <a:latin typeface="+mn-lt"/>
                <a:ea typeface="+mn-ea"/>
                <a:cs typeface="+mn-cs"/>
              </a:rPr>
              <a:t>5. Offer of repair </a:t>
            </a:r>
          </a:p>
          <a:p>
            <a:pPr rtl="0" fontAlgn="base"/>
            <a:r>
              <a:rPr lang="en-GB" sz="1200" b="0" i="0" kern="1200" dirty="0">
                <a:solidFill>
                  <a:schemeClr val="tx1"/>
                </a:solidFill>
                <a:effectLst/>
                <a:latin typeface="+mn-lt"/>
                <a:ea typeface="+mn-ea"/>
                <a:cs typeface="+mn-cs"/>
              </a:rPr>
              <a:t>6. Request for forgiveness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7</a:t>
            </a:fld>
            <a:endParaRPr lang="en-US"/>
          </a:p>
        </p:txBody>
      </p:sp>
    </p:spTree>
    <p:extLst>
      <p:ext uri="{BB962C8B-B14F-4D97-AF65-F5344CB8AC3E}">
        <p14:creationId xmlns:p14="http://schemas.microsoft.com/office/powerpoint/2010/main" val="349191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Although all are important, not all are equal. The research showed that the most important component is acknowledging responsibility. That was the key ingredient missing in the BP oil disaster. The second most important element was an offer of repair. People want to know that not only do you take responsibility but you are prepared to do something to fix what has gone wrong. People want action, not just empty words. </a:t>
            </a:r>
          </a:p>
          <a:p>
            <a:pPr rtl="0" fontAlgn="base"/>
            <a:r>
              <a:rPr lang="en-GB" sz="1200" b="0" i="0" kern="1200" dirty="0">
                <a:solidFill>
                  <a:schemeClr val="tx1"/>
                </a:solidFill>
                <a:effectLst/>
                <a:latin typeface="+mn-lt"/>
                <a:ea typeface="+mn-ea"/>
                <a:cs typeface="+mn-cs"/>
              </a:rPr>
              <a:t>After these crucial 2 elements, the next 3 were all tied in terms of effectiveness: expression of regret, explanation of what went wrong and declaration of repentance. The least effective element is a request for forgiveness. If you have to leave that out, apparently you can and still have an effective apology.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8</a:t>
            </a:fld>
            <a:endParaRPr lang="en-US"/>
          </a:p>
        </p:txBody>
      </p:sp>
    </p:spTree>
    <p:extLst>
      <p:ext uri="{BB962C8B-B14F-4D97-AF65-F5344CB8AC3E}">
        <p14:creationId xmlns:p14="http://schemas.microsoft.com/office/powerpoint/2010/main" val="296924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And it isn’t just the words that matter or the components of an apology, you have to actually mean what you’re saying. The emotion and voice inflection of a spoken apology really is powerful. Eye contact, appropriate expression of sincerity and actually meaning it and looking like you do, is clearly crucial. </a:t>
            </a:r>
          </a:p>
          <a:p>
            <a:pPr rtl="0" fontAlgn="base"/>
            <a:r>
              <a:rPr lang="en-GB" sz="1200" b="0" i="0" kern="1200" dirty="0">
                <a:solidFill>
                  <a:schemeClr val="tx1"/>
                </a:solidFill>
                <a:effectLst/>
                <a:latin typeface="+mn-lt"/>
                <a:ea typeface="+mn-ea"/>
                <a:cs typeface="+mn-cs"/>
              </a:rPr>
              <a:t>Apologies that focus on YOU and how you feel or why you did it won’t cut it if you are apologising to someone else. “I’m sorry </a:t>
            </a:r>
            <a:r>
              <a:rPr lang="en-GB" sz="1200" b="0" i="0" u="sng" kern="1200" dirty="0">
                <a:solidFill>
                  <a:schemeClr val="tx1"/>
                </a:solidFill>
                <a:effectLst/>
                <a:latin typeface="+mn-lt"/>
                <a:ea typeface="+mn-ea"/>
                <a:cs typeface="+mn-cs"/>
              </a:rPr>
              <a:t>but</a:t>
            </a:r>
            <a:r>
              <a:rPr lang="en-GB" sz="1200" b="0" i="0" kern="1200" dirty="0">
                <a:solidFill>
                  <a:schemeClr val="tx1"/>
                </a:solidFill>
                <a:effectLst/>
                <a:latin typeface="+mn-lt"/>
                <a:ea typeface="+mn-ea"/>
                <a:cs typeface="+mn-cs"/>
              </a:rPr>
              <a:t>” is not an apology. To apologise, and mean it, we have to see that what we have said, or done, has hurt or upset someone. We have to acknowledge that and our part in it. It takes humility. It takes courage. It takes parking the ego and the pride and connecting to someone we have wronged. </a:t>
            </a:r>
          </a:p>
          <a:p>
            <a:pPr rtl="0" fontAlgn="base"/>
            <a:r>
              <a:rPr lang="en-GB" sz="1200" b="0" i="0" kern="1200" dirty="0">
                <a:solidFill>
                  <a:schemeClr val="tx1"/>
                </a:solidFill>
                <a:effectLst/>
                <a:latin typeface="+mn-lt"/>
                <a:ea typeface="+mn-ea"/>
                <a:cs typeface="+mn-cs"/>
              </a:rPr>
              <a:t>Perhaps that is why ‘sorry seems to be the hardest word,’ because it is so much more than a word.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9</a:t>
            </a:fld>
            <a:endParaRPr lang="en-US"/>
          </a:p>
        </p:txBody>
      </p:sp>
    </p:spTree>
    <p:extLst>
      <p:ext uri="{BB962C8B-B14F-4D97-AF65-F5344CB8AC3E}">
        <p14:creationId xmlns:p14="http://schemas.microsoft.com/office/powerpoint/2010/main" val="185679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8687FD-1CC8-B448-B551-EC6D893A41A7}" type="slidenum">
              <a:rPr lang="en-US" smtClean="0"/>
              <a:t>12</a:t>
            </a:fld>
            <a:endParaRPr lang="en-US"/>
          </a:p>
        </p:txBody>
      </p:sp>
    </p:spTree>
    <p:extLst>
      <p:ext uri="{BB962C8B-B14F-4D97-AF65-F5344CB8AC3E}">
        <p14:creationId xmlns:p14="http://schemas.microsoft.com/office/powerpoint/2010/main" val="2251751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E1EC3CE-CC8E-16A1-3482-12A8A2E5A167}"/>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C1826A61-0342-B217-BE0F-DD817688CA18}"/>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28" name="Text Placeholder 6">
            <a:extLst>
              <a:ext uri="{FF2B5EF4-FFF2-40B4-BE49-F238E27FC236}">
                <a16:creationId xmlns:a16="http://schemas.microsoft.com/office/drawing/2014/main" id="{9CA55EE4-CBDE-E2B4-CF7E-EC32BC928008}"/>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29" name="TextBox 28">
            <a:extLst>
              <a:ext uri="{FF2B5EF4-FFF2-40B4-BE49-F238E27FC236}">
                <a16:creationId xmlns:a16="http://schemas.microsoft.com/office/drawing/2014/main" id="{9FE0B1E1-6580-1DE2-193D-FCA21BC34A35}"/>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31" name="Picture 30" descr="Circle&#10;&#10;Description automatically generated">
            <a:extLst>
              <a:ext uri="{FF2B5EF4-FFF2-40B4-BE49-F238E27FC236}">
                <a16:creationId xmlns:a16="http://schemas.microsoft.com/office/drawing/2014/main" id="{57ED6253-B1A8-9C03-8E0C-AB0D91B5CD45}"/>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32" name="Picture 31" descr="Icon&#10;&#10;Description automatically generated">
            <a:extLst>
              <a:ext uri="{FF2B5EF4-FFF2-40B4-BE49-F238E27FC236}">
                <a16:creationId xmlns:a16="http://schemas.microsoft.com/office/drawing/2014/main" id="{938CF7F5-9CA4-6A6D-424B-4280EA928C4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33" name="Picture 32">
            <a:extLst>
              <a:ext uri="{FF2B5EF4-FFF2-40B4-BE49-F238E27FC236}">
                <a16:creationId xmlns:a16="http://schemas.microsoft.com/office/drawing/2014/main" id="{7F5CCF40-D7A4-66D7-1C28-424A6AC0EC77}"/>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34" name="Picture 33" descr="Shape, circle&#10;&#10;Description automatically generated">
            <a:extLst>
              <a:ext uri="{FF2B5EF4-FFF2-40B4-BE49-F238E27FC236}">
                <a16:creationId xmlns:a16="http://schemas.microsoft.com/office/drawing/2014/main" id="{0C9552BC-2CF6-FF36-9E75-C74D82026F36}"/>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l="21434" b="23374"/>
          <a:stretch/>
        </p:blipFill>
        <p:spPr>
          <a:xfrm>
            <a:off x="0" y="4544291"/>
            <a:ext cx="2372264" cy="2313709"/>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42369A5-C452-CE0C-C1E7-A883E331D4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566" t="15642" r="8482" b="11522"/>
          <a:stretch/>
        </p:blipFill>
        <p:spPr>
          <a:xfrm>
            <a:off x="4835533" y="1072210"/>
            <a:ext cx="2520934" cy="989919"/>
          </a:xfrm>
          <a:prstGeom prst="rect">
            <a:avLst/>
          </a:prstGeom>
        </p:spPr>
      </p:pic>
    </p:spTree>
    <p:extLst>
      <p:ext uri="{BB962C8B-B14F-4D97-AF65-F5344CB8AC3E}">
        <p14:creationId xmlns:p14="http://schemas.microsoft.com/office/powerpoint/2010/main" val="9796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5A07-178B-0E94-A30E-11CA93124B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4751E-D05E-2D5E-C17A-411160701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79842-6A30-6D4E-4ECA-51A6CF35D715}"/>
              </a:ext>
            </a:extLst>
          </p:cNvPr>
          <p:cNvSpPr>
            <a:spLocks noGrp="1"/>
          </p:cNvSpPr>
          <p:nvPr>
            <p:ph type="dt" sz="half" idx="10"/>
          </p:nvPr>
        </p:nvSpPr>
        <p:spPr/>
        <p:txBody>
          <a:bodyPr/>
          <a:lstStyle/>
          <a:p>
            <a:fld id="{DD70F117-52D7-454C-85ED-EB81D518150E}" type="datetimeFigureOut">
              <a:rPr lang="en-GB" smtClean="0"/>
              <a:t>13/03/2026</a:t>
            </a:fld>
            <a:endParaRPr lang="en-GB"/>
          </a:p>
        </p:txBody>
      </p:sp>
      <p:sp>
        <p:nvSpPr>
          <p:cNvPr id="5" name="Footer Placeholder 4">
            <a:extLst>
              <a:ext uri="{FF2B5EF4-FFF2-40B4-BE49-F238E27FC236}">
                <a16:creationId xmlns:a16="http://schemas.microsoft.com/office/drawing/2014/main" id="{0E9C3E3F-6890-226C-84B7-C7ED53D6C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CB65F-1EB1-CB1A-FEE8-246AE2D31DF1}"/>
              </a:ext>
            </a:extLst>
          </p:cNvPr>
          <p:cNvSpPr>
            <a:spLocks noGrp="1"/>
          </p:cNvSpPr>
          <p:nvPr>
            <p:ph type="sldNum" sz="quarter" idx="12"/>
          </p:nvPr>
        </p:nvSpPr>
        <p:spPr/>
        <p:txBody>
          <a:bodyPr/>
          <a:lstStyle/>
          <a:p>
            <a:fld id="{936C5EE7-AD0F-4C63-9071-A20FCF465FA0}" type="slidenum">
              <a:rPr lang="en-GB" smtClean="0"/>
              <a:t>‹#›</a:t>
            </a:fld>
            <a:endParaRPr lang="en-GB"/>
          </a:p>
        </p:txBody>
      </p:sp>
    </p:spTree>
    <p:extLst>
      <p:ext uri="{BB962C8B-B14F-4D97-AF65-F5344CB8AC3E}">
        <p14:creationId xmlns:p14="http://schemas.microsoft.com/office/powerpoint/2010/main" val="30051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9A8E-0D77-5234-D49B-B0BB97156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CDDA0-B321-C4F1-74A0-167BC50E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9B518-4B63-3011-2F33-79C50B3648A5}"/>
              </a:ext>
            </a:extLst>
          </p:cNvPr>
          <p:cNvSpPr>
            <a:spLocks noGrp="1"/>
          </p:cNvSpPr>
          <p:nvPr>
            <p:ph type="dt" sz="half" idx="10"/>
          </p:nvPr>
        </p:nvSpPr>
        <p:spPr/>
        <p:txBody>
          <a:bodyPr/>
          <a:lstStyle/>
          <a:p>
            <a:fld id="{DD70F117-52D7-454C-85ED-EB81D518150E}" type="datetimeFigureOut">
              <a:rPr lang="en-GB" smtClean="0"/>
              <a:t>13/03/2026</a:t>
            </a:fld>
            <a:endParaRPr lang="en-GB"/>
          </a:p>
        </p:txBody>
      </p:sp>
      <p:sp>
        <p:nvSpPr>
          <p:cNvPr id="5" name="Footer Placeholder 4">
            <a:extLst>
              <a:ext uri="{FF2B5EF4-FFF2-40B4-BE49-F238E27FC236}">
                <a16:creationId xmlns:a16="http://schemas.microsoft.com/office/drawing/2014/main" id="{B6B18694-DD33-DC7E-8E06-E3E4ADCA7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ECAF0-C5B3-20C4-CD6D-A4494AC500B4}"/>
              </a:ext>
            </a:extLst>
          </p:cNvPr>
          <p:cNvSpPr>
            <a:spLocks noGrp="1"/>
          </p:cNvSpPr>
          <p:nvPr>
            <p:ph type="sldNum" sz="quarter" idx="12"/>
          </p:nvPr>
        </p:nvSpPr>
        <p:spPr/>
        <p:txBody>
          <a:bodyPr/>
          <a:lstStyle/>
          <a:p>
            <a:fld id="{936C5EE7-AD0F-4C63-9071-A20FCF465FA0}" type="slidenum">
              <a:rPr lang="en-GB" smtClean="0"/>
              <a:t>‹#›</a:t>
            </a:fld>
            <a:endParaRPr lang="en-GB"/>
          </a:p>
        </p:txBody>
      </p:sp>
    </p:spTree>
    <p:extLst>
      <p:ext uri="{BB962C8B-B14F-4D97-AF65-F5344CB8AC3E}">
        <p14:creationId xmlns:p14="http://schemas.microsoft.com/office/powerpoint/2010/main" val="308920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A7F90F0-5D73-5C6B-85E5-D0250A188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0"/>
          <a:stretch/>
        </p:blipFill>
        <p:spPr>
          <a:xfrm>
            <a:off x="0" y="0"/>
            <a:ext cx="12192000" cy="6858001"/>
          </a:xfrm>
          <a:prstGeom prst="rect">
            <a:avLst/>
          </a:prstGeom>
        </p:spPr>
      </p:pic>
      <p:sp>
        <p:nvSpPr>
          <p:cNvPr id="2" name="TextBox 1">
            <a:extLst>
              <a:ext uri="{FF2B5EF4-FFF2-40B4-BE49-F238E27FC236}">
                <a16:creationId xmlns:a16="http://schemas.microsoft.com/office/drawing/2014/main" id="{723E7A1B-5274-99B7-9D2C-36D27E56288E}"/>
              </a:ext>
            </a:extLst>
          </p:cNvPr>
          <p:cNvSpPr txBox="1"/>
          <p:nvPr userDrawn="1"/>
        </p:nvSpPr>
        <p:spPr>
          <a:xfrm>
            <a:off x="692458" y="5282213"/>
            <a:ext cx="10724225" cy="877163"/>
          </a:xfrm>
          <a:prstGeom prst="rect">
            <a:avLst/>
          </a:prstGeom>
          <a:noFill/>
        </p:spPr>
        <p:txBody>
          <a:bodyPr wrap="square" rtlCol="0">
            <a:spAutoFit/>
          </a:bodyPr>
          <a:lstStyle/>
          <a:p>
            <a:pPr algn="ctr">
              <a:spcAft>
                <a:spcPts val="1200"/>
              </a:spcAft>
            </a:pPr>
            <a:r>
              <a:rPr lang="en-GB" sz="900" b="1" dirty="0">
                <a:solidFill>
                  <a:schemeClr val="bg1"/>
                </a:solidFill>
              </a:rPr>
              <a:t>@ The PiXL Club Ltd. 2026. All Rights Reserved.</a:t>
            </a:r>
          </a:p>
          <a:p>
            <a:r>
              <a:rPr lang="en-GB" sz="800" dirty="0">
                <a:solidFill>
                  <a:schemeClr val="bg1"/>
                </a:solidFill>
                <a:latin typeface="+mj-lt"/>
              </a:rPr>
              <a:t>This resource is strictly for the use of The PiXL Club (“PiXL”) subscribing schools and their students for as long as they remain PiXL subscribers. It may NOT be copied, sold, or transferred to or by a third party or used by the school after the school subscription ceases. Until such time it may be freely used with the PiXL subscribing school by their teachers and authorised staff and any other use or sale thereof is strictly prohibited. All opinions and contributions are those of the authors. The contents of this resource are not connected with, or endorsed by, any other company, organisation or institution. This resource may contain third party copyright material not owned by PiXL and as such is protected by law. Any such copyright material used by PiXL is either provided under licence or pending a licence. PiXL endeavour to trace and contact third party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355482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5FE426AC-519F-F847-5D46-2D18F376DECF}"/>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21" name="Text Placeholder 12">
            <a:extLst>
              <a:ext uri="{FF2B5EF4-FFF2-40B4-BE49-F238E27FC236}">
                <a16:creationId xmlns:a16="http://schemas.microsoft.com/office/drawing/2014/main" id="{409925A0-DBB9-995E-3DB1-53698025E756}"/>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2" name="Text Placeholder 14">
            <a:extLst>
              <a:ext uri="{FF2B5EF4-FFF2-40B4-BE49-F238E27FC236}">
                <a16:creationId xmlns:a16="http://schemas.microsoft.com/office/drawing/2014/main" id="{49EC4ABD-B05C-4B8F-C9B1-D3C50EE721A3}"/>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23" name="Picture 22" descr="Logo&#10;&#10;Description automatically generated">
            <a:extLst>
              <a:ext uri="{FF2B5EF4-FFF2-40B4-BE49-F238E27FC236}">
                <a16:creationId xmlns:a16="http://schemas.microsoft.com/office/drawing/2014/main" id="{2ADBC5DD-74B8-813F-5BAA-B57BE6A4FE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4" name="Rectangle 23">
            <a:extLst>
              <a:ext uri="{FF2B5EF4-FFF2-40B4-BE49-F238E27FC236}">
                <a16:creationId xmlns:a16="http://schemas.microsoft.com/office/drawing/2014/main" id="{88210F40-16C9-37DB-9711-AC1D23B777D5}"/>
              </a:ext>
            </a:extLst>
          </p:cNvPr>
          <p:cNvSpPr/>
          <p:nvPr userDrawn="1"/>
        </p:nvSpPr>
        <p:spPr>
          <a:xfrm>
            <a:off x="0" y="6415247"/>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F174BA1-5F82-09D3-2482-91B36DCA776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6" name="TextBox 25">
            <a:extLst>
              <a:ext uri="{FF2B5EF4-FFF2-40B4-BE49-F238E27FC236}">
                <a16:creationId xmlns:a16="http://schemas.microsoft.com/office/drawing/2014/main" id="{9621EE78-CD7E-41CD-BF57-9C00202A50B3}"/>
              </a:ext>
            </a:extLst>
          </p:cNvPr>
          <p:cNvSpPr txBox="1"/>
          <p:nvPr userDrawn="1"/>
        </p:nvSpPr>
        <p:spPr>
          <a:xfrm>
            <a:off x="8535948"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endParaRPr lang="en-GB" sz="1200" b="1" i="0" spc="0" baseline="0" dirty="0">
              <a:solidFill>
                <a:schemeClr val="bg1"/>
              </a:solidFill>
              <a:latin typeface="+mn-lt"/>
            </a:endParaRPr>
          </a:p>
        </p:txBody>
      </p:sp>
    </p:spTree>
    <p:extLst>
      <p:ext uri="{BB962C8B-B14F-4D97-AF65-F5344CB8AC3E}">
        <p14:creationId xmlns:p14="http://schemas.microsoft.com/office/powerpoint/2010/main" val="16791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BDDA7-D537-250A-682F-09C4E34FF4B0}"/>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Logo&#10;&#10;Description automatically generated">
            <a:extLst>
              <a:ext uri="{FF2B5EF4-FFF2-40B4-BE49-F238E27FC236}">
                <a16:creationId xmlns:a16="http://schemas.microsoft.com/office/drawing/2014/main" id="{7D6FAF7C-F0A1-35C7-AF12-4D13C94CF7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D81DFF8C-F411-666F-1E80-C4D233EBC07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a:extLst>
              <a:ext uri="{FF2B5EF4-FFF2-40B4-BE49-F238E27FC236}">
                <a16:creationId xmlns:a16="http://schemas.microsoft.com/office/drawing/2014/main" id="{F01D3D3F-956D-4159-F134-19CF13381097}"/>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4">
            <a:extLst>
              <a:ext uri="{FF2B5EF4-FFF2-40B4-BE49-F238E27FC236}">
                <a16:creationId xmlns:a16="http://schemas.microsoft.com/office/drawing/2014/main" id="{0E939AF7-325E-E010-E1CC-0DFB4776EFAA}"/>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4" name="TextBox 13">
            <a:extLst>
              <a:ext uri="{FF2B5EF4-FFF2-40B4-BE49-F238E27FC236}">
                <a16:creationId xmlns:a16="http://schemas.microsoft.com/office/drawing/2014/main" id="{34494985-0E5F-C530-6DCC-F3F032E8FF9D}"/>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6" name="TextBox 15">
            <a:extLst>
              <a:ext uri="{FF2B5EF4-FFF2-40B4-BE49-F238E27FC236}">
                <a16:creationId xmlns:a16="http://schemas.microsoft.com/office/drawing/2014/main" id="{F5CA30D9-74E3-DA80-FE47-DA4F2E02245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 name="TextBox 1">
            <a:extLst>
              <a:ext uri="{FF2B5EF4-FFF2-40B4-BE49-F238E27FC236}">
                <a16:creationId xmlns:a16="http://schemas.microsoft.com/office/drawing/2014/main" id="{D89F3B3C-4A69-7C42-287C-F0E466B8B14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2996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7B81CC6-4501-19AC-3DF4-E161A0DDA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9" name="Text Placeholder 6">
            <a:extLst>
              <a:ext uri="{FF2B5EF4-FFF2-40B4-BE49-F238E27FC236}">
                <a16:creationId xmlns:a16="http://schemas.microsoft.com/office/drawing/2014/main" id="{067FF842-9C3E-5BF2-83DB-EEECA980728C}"/>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42123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9E79-67F6-6883-D847-0F541FF9A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A3B85-D26B-EC5A-5049-E5EEDE1F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BB3F3-F573-37B0-1CCB-49653FDA6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C1E1E-3C7C-C341-B86B-F4D1FB37B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E9EA5-0910-DBC8-27C0-9CFE34BC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C9C96-6CD7-755A-ED57-A2E4266D91EB}"/>
              </a:ext>
            </a:extLst>
          </p:cNvPr>
          <p:cNvSpPr>
            <a:spLocks noGrp="1"/>
          </p:cNvSpPr>
          <p:nvPr>
            <p:ph type="dt" sz="half" idx="10"/>
          </p:nvPr>
        </p:nvSpPr>
        <p:spPr/>
        <p:txBody>
          <a:bodyPr/>
          <a:lstStyle/>
          <a:p>
            <a:fld id="{DD70F117-52D7-454C-85ED-EB81D518150E}" type="datetimeFigureOut">
              <a:rPr lang="en-GB" smtClean="0"/>
              <a:t>13/03/2026</a:t>
            </a:fld>
            <a:endParaRPr lang="en-GB"/>
          </a:p>
        </p:txBody>
      </p:sp>
      <p:sp>
        <p:nvSpPr>
          <p:cNvPr id="8" name="Footer Placeholder 7">
            <a:extLst>
              <a:ext uri="{FF2B5EF4-FFF2-40B4-BE49-F238E27FC236}">
                <a16:creationId xmlns:a16="http://schemas.microsoft.com/office/drawing/2014/main" id="{86BEB905-A53E-DD6B-7D18-B235980E04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C11B25-3924-8DE2-E05C-B510AE1D13A7}"/>
              </a:ext>
            </a:extLst>
          </p:cNvPr>
          <p:cNvSpPr>
            <a:spLocks noGrp="1"/>
          </p:cNvSpPr>
          <p:nvPr>
            <p:ph type="sldNum" sz="quarter" idx="12"/>
          </p:nvPr>
        </p:nvSpPr>
        <p:spPr/>
        <p:txBody>
          <a:bodyPr/>
          <a:lstStyle/>
          <a:p>
            <a:fld id="{936C5EE7-AD0F-4C63-9071-A20FCF465FA0}" type="slidenum">
              <a:rPr lang="en-GB" smtClean="0"/>
              <a:t>‹#›</a:t>
            </a:fld>
            <a:endParaRPr lang="en-GB"/>
          </a:p>
        </p:txBody>
      </p:sp>
    </p:spTree>
    <p:extLst>
      <p:ext uri="{BB962C8B-B14F-4D97-AF65-F5344CB8AC3E}">
        <p14:creationId xmlns:p14="http://schemas.microsoft.com/office/powerpoint/2010/main" val="3590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022F-F8EE-3AB0-C224-5D42306177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8718F-2F6C-793C-1EAC-7D739E3F7407}"/>
              </a:ext>
            </a:extLst>
          </p:cNvPr>
          <p:cNvSpPr>
            <a:spLocks noGrp="1"/>
          </p:cNvSpPr>
          <p:nvPr>
            <p:ph type="dt" sz="half" idx="10"/>
          </p:nvPr>
        </p:nvSpPr>
        <p:spPr/>
        <p:txBody>
          <a:bodyPr/>
          <a:lstStyle/>
          <a:p>
            <a:fld id="{DD70F117-52D7-454C-85ED-EB81D518150E}" type="datetimeFigureOut">
              <a:rPr lang="en-GB" smtClean="0"/>
              <a:t>13/03/2026</a:t>
            </a:fld>
            <a:endParaRPr lang="en-GB"/>
          </a:p>
        </p:txBody>
      </p:sp>
      <p:sp>
        <p:nvSpPr>
          <p:cNvPr id="4" name="Footer Placeholder 3">
            <a:extLst>
              <a:ext uri="{FF2B5EF4-FFF2-40B4-BE49-F238E27FC236}">
                <a16:creationId xmlns:a16="http://schemas.microsoft.com/office/drawing/2014/main" id="{5CDFEE22-0EFF-122C-2EB9-4F970C08FA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00F150-F969-6076-05E8-7F9777091647}"/>
              </a:ext>
            </a:extLst>
          </p:cNvPr>
          <p:cNvSpPr>
            <a:spLocks noGrp="1"/>
          </p:cNvSpPr>
          <p:nvPr>
            <p:ph type="sldNum" sz="quarter" idx="12"/>
          </p:nvPr>
        </p:nvSpPr>
        <p:spPr/>
        <p:txBody>
          <a:bodyPr/>
          <a:lstStyle/>
          <a:p>
            <a:fld id="{936C5EE7-AD0F-4C63-9071-A20FCF465FA0}" type="slidenum">
              <a:rPr lang="en-GB" smtClean="0"/>
              <a:t>‹#›</a:t>
            </a:fld>
            <a:endParaRPr lang="en-GB"/>
          </a:p>
        </p:txBody>
      </p:sp>
    </p:spTree>
    <p:extLst>
      <p:ext uri="{BB962C8B-B14F-4D97-AF65-F5344CB8AC3E}">
        <p14:creationId xmlns:p14="http://schemas.microsoft.com/office/powerpoint/2010/main" val="18504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1693E-41A0-81CB-4435-66198E23AC81}"/>
              </a:ext>
            </a:extLst>
          </p:cNvPr>
          <p:cNvSpPr>
            <a:spLocks noGrp="1"/>
          </p:cNvSpPr>
          <p:nvPr>
            <p:ph type="dt" sz="half" idx="10"/>
          </p:nvPr>
        </p:nvSpPr>
        <p:spPr/>
        <p:txBody>
          <a:bodyPr/>
          <a:lstStyle/>
          <a:p>
            <a:fld id="{DD70F117-52D7-454C-85ED-EB81D518150E}" type="datetimeFigureOut">
              <a:rPr lang="en-GB" smtClean="0"/>
              <a:t>13/03/2026</a:t>
            </a:fld>
            <a:endParaRPr lang="en-GB"/>
          </a:p>
        </p:txBody>
      </p:sp>
      <p:sp>
        <p:nvSpPr>
          <p:cNvPr id="3" name="Footer Placeholder 2">
            <a:extLst>
              <a:ext uri="{FF2B5EF4-FFF2-40B4-BE49-F238E27FC236}">
                <a16:creationId xmlns:a16="http://schemas.microsoft.com/office/drawing/2014/main" id="{A2071BD4-2D85-41BC-4B75-709289537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18D16D-E075-75FC-CE12-E84305952F91}"/>
              </a:ext>
            </a:extLst>
          </p:cNvPr>
          <p:cNvSpPr>
            <a:spLocks noGrp="1"/>
          </p:cNvSpPr>
          <p:nvPr>
            <p:ph type="sldNum" sz="quarter" idx="12"/>
          </p:nvPr>
        </p:nvSpPr>
        <p:spPr/>
        <p:txBody>
          <a:bodyPr/>
          <a:lstStyle/>
          <a:p>
            <a:fld id="{936C5EE7-AD0F-4C63-9071-A20FCF465FA0}" type="slidenum">
              <a:rPr lang="en-GB" smtClean="0"/>
              <a:t>‹#›</a:t>
            </a:fld>
            <a:endParaRPr lang="en-GB"/>
          </a:p>
        </p:txBody>
      </p:sp>
    </p:spTree>
    <p:extLst>
      <p:ext uri="{BB962C8B-B14F-4D97-AF65-F5344CB8AC3E}">
        <p14:creationId xmlns:p14="http://schemas.microsoft.com/office/powerpoint/2010/main" val="798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8B1-3F2F-FC87-8DF6-2D7BD2834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1668-59C9-DF82-B8B5-FBEFC8AB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BE890-2366-8AB4-D4C2-F84DD2EF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0989-0020-508B-355D-C6BFC082A508}"/>
              </a:ext>
            </a:extLst>
          </p:cNvPr>
          <p:cNvSpPr>
            <a:spLocks noGrp="1"/>
          </p:cNvSpPr>
          <p:nvPr>
            <p:ph type="dt" sz="half" idx="10"/>
          </p:nvPr>
        </p:nvSpPr>
        <p:spPr/>
        <p:txBody>
          <a:bodyPr/>
          <a:lstStyle/>
          <a:p>
            <a:fld id="{DD70F117-52D7-454C-85ED-EB81D518150E}" type="datetimeFigureOut">
              <a:rPr lang="en-GB" smtClean="0"/>
              <a:t>13/03/2026</a:t>
            </a:fld>
            <a:endParaRPr lang="en-GB"/>
          </a:p>
        </p:txBody>
      </p:sp>
      <p:sp>
        <p:nvSpPr>
          <p:cNvPr id="6" name="Footer Placeholder 5">
            <a:extLst>
              <a:ext uri="{FF2B5EF4-FFF2-40B4-BE49-F238E27FC236}">
                <a16:creationId xmlns:a16="http://schemas.microsoft.com/office/drawing/2014/main" id="{681F7979-6CFE-D0E7-C4BD-D2BCFD8982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43E8B-1CFC-F432-4588-74837B24B108}"/>
              </a:ext>
            </a:extLst>
          </p:cNvPr>
          <p:cNvSpPr>
            <a:spLocks noGrp="1"/>
          </p:cNvSpPr>
          <p:nvPr>
            <p:ph type="sldNum" sz="quarter" idx="12"/>
          </p:nvPr>
        </p:nvSpPr>
        <p:spPr/>
        <p:txBody>
          <a:bodyPr/>
          <a:lstStyle/>
          <a:p>
            <a:fld id="{936C5EE7-AD0F-4C63-9071-A20FCF465FA0}" type="slidenum">
              <a:rPr lang="en-GB" smtClean="0"/>
              <a:t>‹#›</a:t>
            </a:fld>
            <a:endParaRPr lang="en-GB"/>
          </a:p>
        </p:txBody>
      </p:sp>
    </p:spTree>
    <p:extLst>
      <p:ext uri="{BB962C8B-B14F-4D97-AF65-F5344CB8AC3E}">
        <p14:creationId xmlns:p14="http://schemas.microsoft.com/office/powerpoint/2010/main" val="29031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855-B4D7-E100-0EFD-3CEC083F8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232B2-ACAE-D681-0BD1-E39716B92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FDB7B-BBC8-E2A6-CED6-78B843C7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5B37-C922-15C4-8331-38442399B4BB}"/>
              </a:ext>
            </a:extLst>
          </p:cNvPr>
          <p:cNvSpPr>
            <a:spLocks noGrp="1"/>
          </p:cNvSpPr>
          <p:nvPr>
            <p:ph type="dt" sz="half" idx="10"/>
          </p:nvPr>
        </p:nvSpPr>
        <p:spPr/>
        <p:txBody>
          <a:bodyPr/>
          <a:lstStyle/>
          <a:p>
            <a:fld id="{DD70F117-52D7-454C-85ED-EB81D518150E}" type="datetimeFigureOut">
              <a:rPr lang="en-GB" smtClean="0"/>
              <a:t>13/03/2026</a:t>
            </a:fld>
            <a:endParaRPr lang="en-GB"/>
          </a:p>
        </p:txBody>
      </p:sp>
      <p:sp>
        <p:nvSpPr>
          <p:cNvPr id="6" name="Footer Placeholder 5">
            <a:extLst>
              <a:ext uri="{FF2B5EF4-FFF2-40B4-BE49-F238E27FC236}">
                <a16:creationId xmlns:a16="http://schemas.microsoft.com/office/drawing/2014/main" id="{063BA7ED-703F-B3AE-ACB4-9582C776C0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B42E8-117A-CC5F-85A9-6EF18B5F8258}"/>
              </a:ext>
            </a:extLst>
          </p:cNvPr>
          <p:cNvSpPr>
            <a:spLocks noGrp="1"/>
          </p:cNvSpPr>
          <p:nvPr>
            <p:ph type="sldNum" sz="quarter" idx="12"/>
          </p:nvPr>
        </p:nvSpPr>
        <p:spPr/>
        <p:txBody>
          <a:bodyPr/>
          <a:lstStyle/>
          <a:p>
            <a:fld id="{936C5EE7-AD0F-4C63-9071-A20FCF465FA0}" type="slidenum">
              <a:rPr lang="en-GB" smtClean="0"/>
              <a:t>‹#›</a:t>
            </a:fld>
            <a:endParaRPr lang="en-GB"/>
          </a:p>
        </p:txBody>
      </p:sp>
    </p:spTree>
    <p:extLst>
      <p:ext uri="{BB962C8B-B14F-4D97-AF65-F5344CB8AC3E}">
        <p14:creationId xmlns:p14="http://schemas.microsoft.com/office/powerpoint/2010/main" val="37585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75A63-4764-3B3E-FD4C-2FCDB871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40111-6C6A-BA52-64EB-9C6FFFEB5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507E1-A685-8557-6040-7DBF96CC4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F117-52D7-454C-85ED-EB81D518150E}" type="datetimeFigureOut">
              <a:rPr lang="en-GB" smtClean="0"/>
              <a:t>13/03/2026</a:t>
            </a:fld>
            <a:endParaRPr lang="en-GB"/>
          </a:p>
        </p:txBody>
      </p:sp>
      <p:sp>
        <p:nvSpPr>
          <p:cNvPr id="5" name="Footer Placeholder 4">
            <a:extLst>
              <a:ext uri="{FF2B5EF4-FFF2-40B4-BE49-F238E27FC236}">
                <a16:creationId xmlns:a16="http://schemas.microsoft.com/office/drawing/2014/main" id="{C20E1547-4964-B339-5E5E-50A228D9A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DDC073-76E2-8CF8-A135-F6E388A4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C5EE7-AD0F-4C63-9071-A20FCF465FA0}" type="slidenum">
              <a:rPr lang="en-GB" smtClean="0"/>
              <a:t>‹#›</a:t>
            </a:fld>
            <a:endParaRPr lang="en-GB"/>
          </a:p>
        </p:txBody>
      </p:sp>
    </p:spTree>
    <p:extLst>
      <p:ext uri="{BB962C8B-B14F-4D97-AF65-F5344CB8AC3E}">
        <p14:creationId xmlns:p14="http://schemas.microsoft.com/office/powerpoint/2010/main" val="19702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9B744-3E31-4E81-B052-F1EBB8497889}"/>
              </a:ext>
            </a:extLst>
          </p:cNvPr>
          <p:cNvSpPr>
            <a:spLocks noGrp="1"/>
          </p:cNvSpPr>
          <p:nvPr>
            <p:ph type="body" sz="quarter" idx="10"/>
          </p:nvPr>
        </p:nvSpPr>
        <p:spPr>
          <a:xfrm>
            <a:off x="638174" y="436241"/>
            <a:ext cx="9834566" cy="747518"/>
          </a:xfrm>
        </p:spPr>
        <p:txBody>
          <a:bodyPr/>
          <a:lstStyle/>
          <a:p>
            <a:r>
              <a:rPr lang="en-US" dirty="0"/>
              <a:t>Notes to staff</a:t>
            </a:r>
          </a:p>
        </p:txBody>
      </p:sp>
      <p:sp>
        <p:nvSpPr>
          <p:cNvPr id="3" name="Text Placeholder 2">
            <a:extLst>
              <a:ext uri="{FF2B5EF4-FFF2-40B4-BE49-F238E27FC236}">
                <a16:creationId xmlns:a16="http://schemas.microsoft.com/office/drawing/2014/main" id="{CFDEAA60-0CB0-1603-79BF-927084C40D4B}"/>
              </a:ext>
            </a:extLst>
          </p:cNvPr>
          <p:cNvSpPr>
            <a:spLocks noGrp="1"/>
          </p:cNvSpPr>
          <p:nvPr>
            <p:ph type="body" sz="quarter" idx="11"/>
          </p:nvPr>
        </p:nvSpPr>
        <p:spPr>
          <a:xfrm>
            <a:off x="638174" y="1241164"/>
            <a:ext cx="11115675" cy="457200"/>
          </a:xfrm>
        </p:spPr>
        <p:txBody>
          <a:bodyPr/>
          <a:lstStyle/>
          <a:p>
            <a:r>
              <a:rPr lang="en-US" dirty="0"/>
              <a:t>Sorry</a:t>
            </a:r>
          </a:p>
        </p:txBody>
      </p:sp>
      <p:sp>
        <p:nvSpPr>
          <p:cNvPr id="4" name="Text Placeholder 3">
            <a:extLst>
              <a:ext uri="{FF2B5EF4-FFF2-40B4-BE49-F238E27FC236}">
                <a16:creationId xmlns:a16="http://schemas.microsoft.com/office/drawing/2014/main" id="{0F5FCA6C-21BD-F0BF-9D20-ED70A6556E7A}"/>
              </a:ext>
            </a:extLst>
          </p:cNvPr>
          <p:cNvSpPr>
            <a:spLocks noGrp="1"/>
          </p:cNvSpPr>
          <p:nvPr>
            <p:ph type="body" sz="quarter" idx="12"/>
          </p:nvPr>
        </p:nvSpPr>
        <p:spPr>
          <a:xfrm>
            <a:off x="638173" y="1781806"/>
            <a:ext cx="11115675" cy="3835030"/>
          </a:xfrm>
        </p:spPr>
        <p:txBody>
          <a:bodyPr/>
          <a:lstStyle/>
          <a:p>
            <a:pPr marL="285750" indent="-285750">
              <a:buFont typeface="Arial" panose="020B0604020202020204" pitchFamily="34" charset="0"/>
              <a:buChar char="•"/>
            </a:pPr>
            <a:r>
              <a:rPr lang="en-US" sz="2400" dirty="0"/>
              <a:t>This is designed for assembly or tutor time.</a:t>
            </a:r>
          </a:p>
          <a:p>
            <a:pPr marL="285750" indent="-285750">
              <a:buFont typeface="Arial" panose="020B0604020202020204" pitchFamily="34" charset="0"/>
              <a:buChar char="•"/>
            </a:pPr>
            <a:r>
              <a:rPr lang="en-US" sz="2400" dirty="0"/>
              <a:t>You can listen to the Pearl episode anywhere you get your podcasts to get the full story.</a:t>
            </a:r>
          </a:p>
          <a:p>
            <a:pPr marL="285750" indent="-285750">
              <a:buFont typeface="Arial" panose="020B0604020202020204" pitchFamily="34" charset="0"/>
              <a:buChar char="•"/>
            </a:pPr>
            <a:r>
              <a:rPr lang="en-US" sz="2400" dirty="0"/>
              <a:t>You can also download the transcript for your own preparation.</a:t>
            </a:r>
          </a:p>
          <a:p>
            <a:pPr marL="285750" indent="-285750">
              <a:buFont typeface="Arial" panose="020B0604020202020204" pitchFamily="34" charset="0"/>
              <a:buChar char="•"/>
            </a:pPr>
            <a:r>
              <a:rPr lang="en-US" sz="2400" dirty="0"/>
              <a:t>The assembly has been edited to fit more with students and be relevant to them.</a:t>
            </a:r>
          </a:p>
          <a:p>
            <a:pPr marL="285750" indent="-285750">
              <a:buFont typeface="Arial" panose="020B0604020202020204" pitchFamily="34" charset="0"/>
              <a:buChar char="•"/>
            </a:pPr>
            <a:r>
              <a:rPr lang="en-US" sz="2400" dirty="0"/>
              <a:t>There are notes at the bottom of each slide for reference.</a:t>
            </a:r>
          </a:p>
          <a:p>
            <a:pPr marL="285750" indent="-285750">
              <a:buFont typeface="Arial" panose="020B0604020202020204" pitchFamily="34" charset="0"/>
              <a:buChar char="•"/>
            </a:pPr>
            <a:r>
              <a:rPr lang="en-US" sz="2400" dirty="0"/>
              <a:t>We would love to hear how it has gone, email admin@pixl.org.uk.</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3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489EC-F744-ADC7-0FAA-F1DCA38B8129}"/>
              </a:ext>
            </a:extLst>
          </p:cNvPr>
          <p:cNvSpPr>
            <a:spLocks noGrp="1"/>
          </p:cNvSpPr>
          <p:nvPr>
            <p:ph type="body" sz="quarter" idx="10"/>
          </p:nvPr>
        </p:nvSpPr>
        <p:spPr/>
        <p:txBody>
          <a:bodyPr/>
          <a:lstStyle/>
          <a:p>
            <a:r>
              <a:rPr lang="en-US" dirty="0"/>
              <a:t>We should avoid…</a:t>
            </a:r>
          </a:p>
        </p:txBody>
      </p:sp>
    </p:spTree>
    <p:extLst>
      <p:ext uri="{BB962C8B-B14F-4D97-AF65-F5344CB8AC3E}">
        <p14:creationId xmlns:p14="http://schemas.microsoft.com/office/powerpoint/2010/main" val="237696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AD2366-A96A-2756-5DD2-AADBF4CCB851}"/>
              </a:ext>
            </a:extLst>
          </p:cNvPr>
          <p:cNvSpPr>
            <a:spLocks noGrp="1"/>
          </p:cNvSpPr>
          <p:nvPr>
            <p:ph type="body" sz="quarter" idx="10"/>
          </p:nvPr>
        </p:nvSpPr>
        <p:spPr/>
        <p:txBody>
          <a:bodyPr/>
          <a:lstStyle/>
          <a:p>
            <a:r>
              <a:rPr lang="en-US" dirty="0"/>
              <a:t>“Sorry but…”</a:t>
            </a:r>
          </a:p>
        </p:txBody>
      </p:sp>
      <p:sp>
        <p:nvSpPr>
          <p:cNvPr id="3" name="Text Placeholder 2">
            <a:extLst>
              <a:ext uri="{FF2B5EF4-FFF2-40B4-BE49-F238E27FC236}">
                <a16:creationId xmlns:a16="http://schemas.microsoft.com/office/drawing/2014/main" id="{06EB1E2C-6135-FF42-3239-F3E5B4C3B1D3}"/>
              </a:ext>
            </a:extLst>
          </p:cNvPr>
          <p:cNvSpPr>
            <a:spLocks noGrp="1"/>
          </p:cNvSpPr>
          <p:nvPr>
            <p:ph type="body" sz="quarter" idx="11"/>
          </p:nvPr>
        </p:nvSpPr>
        <p:spPr/>
        <p:txBody>
          <a:bodyPr/>
          <a:lstStyle/>
          <a:p>
            <a:r>
              <a:rPr lang="en-US" dirty="0"/>
              <a:t>We should avoid this phrase because:</a:t>
            </a:r>
          </a:p>
        </p:txBody>
      </p:sp>
      <p:sp>
        <p:nvSpPr>
          <p:cNvPr id="4" name="Text Placeholder 3">
            <a:extLst>
              <a:ext uri="{FF2B5EF4-FFF2-40B4-BE49-F238E27FC236}">
                <a16:creationId xmlns:a16="http://schemas.microsoft.com/office/drawing/2014/main" id="{812B67A1-1D35-2CDF-70AF-955E795A8538}"/>
              </a:ext>
            </a:extLst>
          </p:cNvPr>
          <p:cNvSpPr>
            <a:spLocks noGrp="1"/>
          </p:cNvSpPr>
          <p:nvPr>
            <p:ph type="body" sz="quarter" idx="12"/>
          </p:nvPr>
        </p:nvSpPr>
        <p:spPr/>
        <p:txBody>
          <a:bodyPr/>
          <a:lstStyle/>
          <a:p>
            <a:pPr marL="285750" indent="-285750">
              <a:buFont typeface="Arial" panose="020B0604020202020204" pitchFamily="34" charset="0"/>
              <a:buChar char="•"/>
            </a:pPr>
            <a:r>
              <a:rPr lang="en-US" sz="2800" dirty="0"/>
              <a:t>It is not saying sorry at all.</a:t>
            </a:r>
          </a:p>
          <a:p>
            <a:pPr marL="285750" indent="-285750">
              <a:buFont typeface="Arial" panose="020B0604020202020204" pitchFamily="34" charset="0"/>
              <a:buChar char="•"/>
            </a:pPr>
            <a:r>
              <a:rPr lang="en-US" sz="2800" dirty="0"/>
              <a:t>What follows the ‘but’ is usually an accusation.</a:t>
            </a:r>
          </a:p>
          <a:p>
            <a:pPr marL="285750" indent="-285750">
              <a:buFont typeface="Arial" panose="020B0604020202020204" pitchFamily="34" charset="0"/>
              <a:buChar char="•"/>
            </a:pPr>
            <a:r>
              <a:rPr lang="en-US" sz="2800" dirty="0"/>
              <a:t>It usually starts another argument.</a:t>
            </a:r>
          </a:p>
          <a:p>
            <a:pPr marL="285750" indent="-285750">
              <a:buFont typeface="Arial" panose="020B0604020202020204" pitchFamily="34" charset="0"/>
              <a:buChar char="•"/>
            </a:pPr>
            <a:r>
              <a:rPr lang="en-US" sz="2800" dirty="0"/>
              <a:t>It usually means you are not accepting responsibility.</a:t>
            </a:r>
          </a:p>
        </p:txBody>
      </p:sp>
    </p:spTree>
    <p:extLst>
      <p:ext uri="{BB962C8B-B14F-4D97-AF65-F5344CB8AC3E}">
        <p14:creationId xmlns:p14="http://schemas.microsoft.com/office/powerpoint/2010/main" val="377474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08B84-9CD0-ECC0-51EA-F07315A017C4}"/>
              </a:ext>
            </a:extLst>
          </p:cNvPr>
          <p:cNvSpPr>
            <a:spLocks noGrp="1"/>
          </p:cNvSpPr>
          <p:nvPr>
            <p:ph type="body" sz="quarter" idx="10"/>
          </p:nvPr>
        </p:nvSpPr>
        <p:spPr/>
        <p:txBody>
          <a:bodyPr/>
          <a:lstStyle/>
          <a:p>
            <a:r>
              <a:rPr lang="en-US" dirty="0"/>
              <a:t>Have a think!</a:t>
            </a:r>
          </a:p>
        </p:txBody>
      </p:sp>
      <p:sp>
        <p:nvSpPr>
          <p:cNvPr id="4" name="Text Placeholder 3">
            <a:extLst>
              <a:ext uri="{FF2B5EF4-FFF2-40B4-BE49-F238E27FC236}">
                <a16:creationId xmlns:a16="http://schemas.microsoft.com/office/drawing/2014/main" id="{AADE618F-C7D3-E3B1-15FE-3F5874A3A1DA}"/>
              </a:ext>
            </a:extLst>
          </p:cNvPr>
          <p:cNvSpPr>
            <a:spLocks noGrp="1"/>
          </p:cNvSpPr>
          <p:nvPr>
            <p:ph type="body" sz="quarter" idx="12"/>
          </p:nvPr>
        </p:nvSpPr>
        <p:spPr>
          <a:xfrm>
            <a:off x="638174" y="1728592"/>
            <a:ext cx="11115675" cy="4319408"/>
          </a:xfrm>
        </p:spPr>
        <p:txBody>
          <a:bodyPr/>
          <a:lstStyle/>
          <a:p>
            <a:pPr marL="342900" indent="-342900">
              <a:buFont typeface="+mj-lt"/>
              <a:buAutoNum type="arabicPeriod"/>
            </a:pPr>
            <a:r>
              <a:rPr lang="en-US" sz="2800" dirty="0"/>
              <a:t>What is the hardest thing for you about saying ‘sorry’?</a:t>
            </a:r>
          </a:p>
          <a:p>
            <a:pPr marL="342900" indent="-342900">
              <a:buFont typeface="+mj-lt"/>
              <a:buAutoNum type="arabicPeriod"/>
            </a:pPr>
            <a:r>
              <a:rPr lang="en-US" sz="2800" dirty="0"/>
              <a:t>What stops you apologizing when you know you need to?</a:t>
            </a:r>
          </a:p>
          <a:p>
            <a:pPr marL="342900" indent="-342900">
              <a:buFont typeface="+mj-lt"/>
              <a:buAutoNum type="arabicPeriod"/>
            </a:pPr>
            <a:r>
              <a:rPr lang="en-US" sz="2800" dirty="0"/>
              <a:t>If people said ‘sorry’ and meant it, how would things feel different?</a:t>
            </a:r>
          </a:p>
          <a:p>
            <a:pPr marL="342900" indent="-342900">
              <a:buFont typeface="+mj-lt"/>
              <a:buAutoNum type="arabicPeriod"/>
            </a:pPr>
            <a:endParaRPr lang="en-US" sz="2800" dirty="0"/>
          </a:p>
        </p:txBody>
      </p:sp>
    </p:spTree>
    <p:extLst>
      <p:ext uri="{BB962C8B-B14F-4D97-AF65-F5344CB8AC3E}">
        <p14:creationId xmlns:p14="http://schemas.microsoft.com/office/powerpoint/2010/main" val="289769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10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F9ADD5-A930-162C-C8C5-9645FDC39B70}"/>
              </a:ext>
            </a:extLst>
          </p:cNvPr>
          <p:cNvSpPr>
            <a:spLocks noGrp="1"/>
          </p:cNvSpPr>
          <p:nvPr>
            <p:ph type="body" sz="quarter" idx="10"/>
          </p:nvPr>
        </p:nvSpPr>
        <p:spPr/>
        <p:txBody>
          <a:bodyPr/>
          <a:lstStyle/>
          <a:p>
            <a:r>
              <a:rPr lang="en-GB" dirty="0"/>
              <a:t>Sorry</a:t>
            </a:r>
          </a:p>
        </p:txBody>
      </p:sp>
    </p:spTree>
    <p:extLst>
      <p:ext uri="{BB962C8B-B14F-4D97-AF65-F5344CB8AC3E}">
        <p14:creationId xmlns:p14="http://schemas.microsoft.com/office/powerpoint/2010/main" val="382044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33C172-DADC-AEE4-BB42-2B4F404D89C9}"/>
              </a:ext>
            </a:extLst>
          </p:cNvPr>
          <p:cNvSpPr>
            <a:spLocks noGrp="1"/>
          </p:cNvSpPr>
          <p:nvPr>
            <p:ph type="body" sz="quarter" idx="10"/>
          </p:nvPr>
        </p:nvSpPr>
        <p:spPr/>
        <p:txBody>
          <a:bodyPr/>
          <a:lstStyle/>
          <a:p>
            <a:r>
              <a:rPr lang="en-US" dirty="0"/>
              <a:t>The Deepwater Horizon Oil Rig Disaster</a:t>
            </a:r>
          </a:p>
        </p:txBody>
      </p:sp>
      <p:pic>
        <p:nvPicPr>
          <p:cNvPr id="1026" name="Picture 2" descr="Deepwater Horizon Oil Rig burning">
            <a:extLst>
              <a:ext uri="{FF2B5EF4-FFF2-40B4-BE49-F238E27FC236}">
                <a16:creationId xmlns:a16="http://schemas.microsoft.com/office/drawing/2014/main" id="{0D72F50F-71BD-9381-47E4-ADD7D6941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3" y="1532659"/>
            <a:ext cx="7411317" cy="4446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AF41C7-1C39-ED83-9953-8D7451F6A40B}"/>
              </a:ext>
            </a:extLst>
          </p:cNvPr>
          <p:cNvSpPr txBox="1"/>
          <p:nvPr/>
        </p:nvSpPr>
        <p:spPr>
          <a:xfrm>
            <a:off x="8271164" y="2022764"/>
            <a:ext cx="3172691" cy="1231106"/>
          </a:xfrm>
          <a:prstGeom prst="rect">
            <a:avLst/>
          </a:prstGeom>
          <a:noFill/>
        </p:spPr>
        <p:txBody>
          <a:bodyPr wrap="square" rtlCol="0">
            <a:spAutoFit/>
          </a:bodyPr>
          <a:lstStyle/>
          <a:p>
            <a:r>
              <a:rPr lang="en-US" sz="2800" dirty="0">
                <a:latin typeface="+mj-lt"/>
              </a:rPr>
              <a:t>April 20th, 2010</a:t>
            </a:r>
            <a:r>
              <a:rPr lang="en-US" sz="2800" baseline="30000" dirty="0">
                <a:latin typeface="+mj-lt"/>
              </a:rPr>
              <a:t>, </a:t>
            </a:r>
          </a:p>
          <a:p>
            <a:endParaRPr lang="en-US" sz="2800" dirty="0"/>
          </a:p>
          <a:p>
            <a:endParaRPr lang="en-US" dirty="0"/>
          </a:p>
        </p:txBody>
      </p:sp>
    </p:spTree>
    <p:extLst>
      <p:ext uri="{BB962C8B-B14F-4D97-AF65-F5344CB8AC3E}">
        <p14:creationId xmlns:p14="http://schemas.microsoft.com/office/powerpoint/2010/main" val="166494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suit&#10;&#10;AI-generated content may be incorrect.">
            <a:extLst>
              <a:ext uri="{FF2B5EF4-FFF2-40B4-BE49-F238E27FC236}">
                <a16:creationId xmlns:a16="http://schemas.microsoft.com/office/drawing/2014/main" id="{C58CDDDB-6611-A362-4201-9FD46BDB9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261" y="243342"/>
            <a:ext cx="6375647" cy="6072045"/>
          </a:xfrm>
          <a:prstGeom prst="rect">
            <a:avLst/>
          </a:prstGeom>
        </p:spPr>
      </p:pic>
    </p:spTree>
    <p:extLst>
      <p:ext uri="{BB962C8B-B14F-4D97-AF65-F5344CB8AC3E}">
        <p14:creationId xmlns:p14="http://schemas.microsoft.com/office/powerpoint/2010/main" val="333162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text on a white background&#10;&#10;AI-generated content may be incorrect.">
            <a:extLst>
              <a:ext uri="{FF2B5EF4-FFF2-40B4-BE49-F238E27FC236}">
                <a16:creationId xmlns:a16="http://schemas.microsoft.com/office/drawing/2014/main" id="{6C6049EC-7A58-8BC1-3A7A-DE0E25432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4607">
            <a:off x="4028800" y="4167455"/>
            <a:ext cx="6211368" cy="1478897"/>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084BF5DA-A5B7-B868-D0E1-AA17C589D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3257">
            <a:off x="687206" y="2014453"/>
            <a:ext cx="8439093" cy="1291698"/>
          </a:xfrm>
          <a:prstGeom prst="rect">
            <a:avLst/>
          </a:prstGeom>
        </p:spPr>
      </p:pic>
      <p:sp>
        <p:nvSpPr>
          <p:cNvPr id="7" name="Text Placeholder 1">
            <a:extLst>
              <a:ext uri="{FF2B5EF4-FFF2-40B4-BE49-F238E27FC236}">
                <a16:creationId xmlns:a16="http://schemas.microsoft.com/office/drawing/2014/main" id="{67497253-B6AC-5374-9BE3-95AA19D131A6}"/>
              </a:ext>
            </a:extLst>
          </p:cNvPr>
          <p:cNvSpPr>
            <a:spLocks noGrp="1"/>
          </p:cNvSpPr>
          <p:nvPr>
            <p:ph type="body" sz="quarter" idx="10"/>
          </p:nvPr>
        </p:nvSpPr>
        <p:spPr>
          <a:xfrm>
            <a:off x="638174" y="606830"/>
            <a:ext cx="9834566" cy="747518"/>
          </a:xfrm>
        </p:spPr>
        <p:txBody>
          <a:bodyPr/>
          <a:lstStyle/>
          <a:p>
            <a:r>
              <a:rPr lang="en-US" dirty="0"/>
              <a:t>The CEO refused to </a:t>
            </a:r>
            <a:r>
              <a:rPr lang="en-US" dirty="0" err="1"/>
              <a:t>apologise</a:t>
            </a:r>
            <a:r>
              <a:rPr lang="en-US" dirty="0"/>
              <a:t>.</a:t>
            </a:r>
          </a:p>
        </p:txBody>
      </p:sp>
    </p:spTree>
    <p:extLst>
      <p:ext uri="{BB962C8B-B14F-4D97-AF65-F5344CB8AC3E}">
        <p14:creationId xmlns:p14="http://schemas.microsoft.com/office/powerpoint/2010/main" val="400916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6C54E-EF18-F6CD-90BC-A75E430509EE}"/>
              </a:ext>
            </a:extLst>
          </p:cNvPr>
          <p:cNvSpPr>
            <a:spLocks noGrp="1"/>
          </p:cNvSpPr>
          <p:nvPr>
            <p:ph type="body" sz="quarter" idx="10"/>
          </p:nvPr>
        </p:nvSpPr>
        <p:spPr>
          <a:xfrm>
            <a:off x="1621847" y="2809703"/>
            <a:ext cx="9834566" cy="747518"/>
          </a:xfrm>
        </p:spPr>
        <p:txBody>
          <a:bodyPr/>
          <a:lstStyle/>
          <a:p>
            <a:r>
              <a:rPr lang="en-US" sz="5400" dirty="0"/>
              <a:t>Why is ‘sorry’ so hard to say?</a:t>
            </a:r>
          </a:p>
        </p:txBody>
      </p:sp>
    </p:spTree>
    <p:extLst>
      <p:ext uri="{BB962C8B-B14F-4D97-AF65-F5344CB8AC3E}">
        <p14:creationId xmlns:p14="http://schemas.microsoft.com/office/powerpoint/2010/main" val="68265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7C791-7915-D40F-05BC-D276ED4F9375}"/>
              </a:ext>
            </a:extLst>
          </p:cNvPr>
          <p:cNvSpPr>
            <a:spLocks noGrp="1"/>
          </p:cNvSpPr>
          <p:nvPr>
            <p:ph type="body" sz="quarter" idx="10"/>
          </p:nvPr>
        </p:nvSpPr>
        <p:spPr/>
        <p:txBody>
          <a:bodyPr/>
          <a:lstStyle/>
          <a:p>
            <a:r>
              <a:rPr lang="en-US" dirty="0"/>
              <a:t>The 6 Ingredients of an Apology</a:t>
            </a:r>
          </a:p>
        </p:txBody>
      </p:sp>
      <p:sp>
        <p:nvSpPr>
          <p:cNvPr id="4" name="Text Placeholder 3">
            <a:extLst>
              <a:ext uri="{FF2B5EF4-FFF2-40B4-BE49-F238E27FC236}">
                <a16:creationId xmlns:a16="http://schemas.microsoft.com/office/drawing/2014/main" id="{273483E4-D702-E6EB-21DC-B07630216648}"/>
              </a:ext>
            </a:extLst>
          </p:cNvPr>
          <p:cNvSpPr>
            <a:spLocks noGrp="1"/>
          </p:cNvSpPr>
          <p:nvPr>
            <p:ph type="body" sz="quarter" idx="12"/>
          </p:nvPr>
        </p:nvSpPr>
        <p:spPr>
          <a:xfrm>
            <a:off x="638174" y="1561806"/>
            <a:ext cx="11115675" cy="4523109"/>
          </a:xfrm>
        </p:spPr>
        <p:txBody>
          <a:bodyPr/>
          <a:lstStyle/>
          <a:p>
            <a:pPr fontAlgn="base"/>
            <a:r>
              <a:rPr lang="en-GB" sz="2800" dirty="0">
                <a:solidFill>
                  <a:schemeClr val="tx1"/>
                </a:solidFill>
              </a:rPr>
              <a:t>1. Expression of regret </a:t>
            </a:r>
          </a:p>
          <a:p>
            <a:pPr fontAlgn="base"/>
            <a:r>
              <a:rPr lang="en-GB" sz="2800" dirty="0">
                <a:solidFill>
                  <a:schemeClr val="tx1"/>
                </a:solidFill>
              </a:rPr>
              <a:t>2. Explanation of what went wrong </a:t>
            </a:r>
          </a:p>
          <a:p>
            <a:pPr fontAlgn="base"/>
            <a:r>
              <a:rPr lang="en-GB" sz="2800" dirty="0">
                <a:solidFill>
                  <a:schemeClr val="tx1"/>
                </a:solidFill>
              </a:rPr>
              <a:t>3. Acknowledgment of responsibility </a:t>
            </a:r>
          </a:p>
          <a:p>
            <a:pPr fontAlgn="base"/>
            <a:r>
              <a:rPr lang="en-GB" sz="2800" dirty="0">
                <a:solidFill>
                  <a:schemeClr val="tx1"/>
                </a:solidFill>
              </a:rPr>
              <a:t>4. Declaration of repentance </a:t>
            </a:r>
          </a:p>
          <a:p>
            <a:pPr fontAlgn="base"/>
            <a:r>
              <a:rPr lang="en-GB" sz="2800" dirty="0">
                <a:solidFill>
                  <a:schemeClr val="tx1"/>
                </a:solidFill>
              </a:rPr>
              <a:t>5. Offer of repair </a:t>
            </a:r>
          </a:p>
          <a:p>
            <a:pPr fontAlgn="base"/>
            <a:r>
              <a:rPr lang="en-GB" sz="2800" dirty="0">
                <a:solidFill>
                  <a:schemeClr val="tx1"/>
                </a:solidFill>
              </a:rPr>
              <a:t>6. Request for forgiveness </a:t>
            </a:r>
          </a:p>
          <a:p>
            <a:r>
              <a:rPr lang="en-GB" dirty="0">
                <a:solidFill>
                  <a:schemeClr val="tx1"/>
                </a:solidFill>
              </a:rPr>
              <a:t>Roy Lewicki</a:t>
            </a:r>
            <a:endParaRPr lang="en-US" dirty="0"/>
          </a:p>
        </p:txBody>
      </p:sp>
    </p:spTree>
    <p:extLst>
      <p:ext uri="{BB962C8B-B14F-4D97-AF65-F5344CB8AC3E}">
        <p14:creationId xmlns:p14="http://schemas.microsoft.com/office/powerpoint/2010/main" val="232968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946A3-CC90-0C7A-AD38-20AED53E3C7A}"/>
              </a:ext>
            </a:extLst>
          </p:cNvPr>
          <p:cNvSpPr>
            <a:spLocks noGrp="1"/>
          </p:cNvSpPr>
          <p:nvPr>
            <p:ph type="body" sz="quarter" idx="10"/>
          </p:nvPr>
        </p:nvSpPr>
        <p:spPr/>
        <p:txBody>
          <a:bodyPr/>
          <a:lstStyle/>
          <a:p>
            <a:r>
              <a:rPr lang="en-US" dirty="0"/>
              <a:t>The most important elements?</a:t>
            </a:r>
          </a:p>
        </p:txBody>
      </p:sp>
      <p:sp>
        <p:nvSpPr>
          <p:cNvPr id="4" name="Text Placeholder 3">
            <a:extLst>
              <a:ext uri="{FF2B5EF4-FFF2-40B4-BE49-F238E27FC236}">
                <a16:creationId xmlns:a16="http://schemas.microsoft.com/office/drawing/2014/main" id="{A28ADE79-F5F4-E4FA-C022-F399F62CBDAE}"/>
              </a:ext>
            </a:extLst>
          </p:cNvPr>
          <p:cNvSpPr>
            <a:spLocks noGrp="1"/>
          </p:cNvSpPr>
          <p:nvPr>
            <p:ph type="body" sz="quarter" idx="12"/>
          </p:nvPr>
        </p:nvSpPr>
        <p:spPr>
          <a:xfrm>
            <a:off x="638174" y="1716066"/>
            <a:ext cx="11115675" cy="4331934"/>
          </a:xfrm>
        </p:spPr>
        <p:txBody>
          <a:bodyPr/>
          <a:lstStyle/>
          <a:p>
            <a:pPr marL="457200" indent="-457200">
              <a:buFont typeface="Arial" panose="020B0604020202020204" pitchFamily="34" charset="0"/>
              <a:buChar char="•"/>
            </a:pPr>
            <a:r>
              <a:rPr lang="en-GB" sz="2800" dirty="0">
                <a:solidFill>
                  <a:schemeClr val="tx1"/>
                </a:solidFill>
              </a:rPr>
              <a:t>Acknowledgment of responsibility</a:t>
            </a:r>
          </a:p>
          <a:p>
            <a:pPr marL="457200" indent="-457200">
              <a:buFont typeface="Arial" panose="020B0604020202020204" pitchFamily="34" charset="0"/>
              <a:buChar char="•"/>
            </a:pPr>
            <a:r>
              <a:rPr lang="en-GB" sz="2800" dirty="0">
                <a:solidFill>
                  <a:schemeClr val="tx1"/>
                </a:solidFill>
              </a:rPr>
              <a:t>Offer of repair </a:t>
            </a:r>
          </a:p>
          <a:p>
            <a:r>
              <a:rPr lang="en-GB" dirty="0">
                <a:solidFill>
                  <a:schemeClr val="tx1"/>
                </a:solidFill>
              </a:rPr>
              <a:t> </a:t>
            </a:r>
            <a:endParaRPr lang="en-US" dirty="0"/>
          </a:p>
        </p:txBody>
      </p:sp>
    </p:spTree>
    <p:extLst>
      <p:ext uri="{BB962C8B-B14F-4D97-AF65-F5344CB8AC3E}">
        <p14:creationId xmlns:p14="http://schemas.microsoft.com/office/powerpoint/2010/main" val="156604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AAD90-51A5-DF7E-4B4F-09A3422906E5}"/>
              </a:ext>
            </a:extLst>
          </p:cNvPr>
          <p:cNvSpPr>
            <a:spLocks noGrp="1"/>
          </p:cNvSpPr>
          <p:nvPr>
            <p:ph type="body" sz="quarter" idx="10"/>
          </p:nvPr>
        </p:nvSpPr>
        <p:spPr/>
        <p:txBody>
          <a:bodyPr/>
          <a:lstStyle/>
          <a:p>
            <a:r>
              <a:rPr lang="en-US" dirty="0"/>
              <a:t>How can we show we are sorry?</a:t>
            </a:r>
          </a:p>
        </p:txBody>
      </p:sp>
      <p:sp>
        <p:nvSpPr>
          <p:cNvPr id="3" name="Text Placeholder 2">
            <a:extLst>
              <a:ext uri="{FF2B5EF4-FFF2-40B4-BE49-F238E27FC236}">
                <a16:creationId xmlns:a16="http://schemas.microsoft.com/office/drawing/2014/main" id="{0A9F7FEC-E428-E052-C2DE-4E520F36F3F2}"/>
              </a:ext>
            </a:extLst>
          </p:cNvPr>
          <p:cNvSpPr>
            <a:spLocks noGrp="1"/>
          </p:cNvSpPr>
          <p:nvPr>
            <p:ph type="body" sz="quarter" idx="11"/>
          </p:nvPr>
        </p:nvSpPr>
        <p:spPr/>
        <p:txBody>
          <a:bodyPr/>
          <a:lstStyle/>
          <a:p>
            <a:r>
              <a:rPr lang="en-US" dirty="0"/>
              <a:t>Try some of these things:</a:t>
            </a:r>
          </a:p>
        </p:txBody>
      </p:sp>
      <p:sp>
        <p:nvSpPr>
          <p:cNvPr id="4" name="Text Placeholder 3">
            <a:extLst>
              <a:ext uri="{FF2B5EF4-FFF2-40B4-BE49-F238E27FC236}">
                <a16:creationId xmlns:a16="http://schemas.microsoft.com/office/drawing/2014/main" id="{6A70C71A-D61E-EFB5-FE90-1FB35B674AC0}"/>
              </a:ext>
            </a:extLst>
          </p:cNvPr>
          <p:cNvSpPr>
            <a:spLocks noGrp="1"/>
          </p:cNvSpPr>
          <p:nvPr>
            <p:ph type="body" sz="quarter" idx="12"/>
          </p:nvPr>
        </p:nvSpPr>
        <p:spPr/>
        <p:txBody>
          <a:bodyPr/>
          <a:lstStyle/>
          <a:p>
            <a:pPr marL="285750" indent="-285750">
              <a:buFont typeface="Arial" panose="020B0604020202020204" pitchFamily="34" charset="0"/>
              <a:buChar char="•"/>
            </a:pPr>
            <a:r>
              <a:rPr lang="en-US" sz="2800" dirty="0"/>
              <a:t>Mean ‘sorry’ when you say it.</a:t>
            </a:r>
          </a:p>
          <a:p>
            <a:pPr marL="285750" indent="-285750">
              <a:buFont typeface="Arial" panose="020B0604020202020204" pitchFamily="34" charset="0"/>
              <a:buChar char="•"/>
            </a:pPr>
            <a:r>
              <a:rPr lang="en-US" sz="2800" dirty="0"/>
              <a:t>Be specific about what you are sorry for.</a:t>
            </a:r>
          </a:p>
          <a:p>
            <a:pPr marL="285750" indent="-285750">
              <a:buFont typeface="Arial" panose="020B0604020202020204" pitchFamily="34" charset="0"/>
              <a:buChar char="•"/>
            </a:pPr>
            <a:r>
              <a:rPr lang="en-US" sz="2800" dirty="0"/>
              <a:t>Try and make things right again.</a:t>
            </a:r>
          </a:p>
          <a:p>
            <a:pPr marL="285750" indent="-285750">
              <a:buFont typeface="Arial" panose="020B0604020202020204" pitchFamily="34" charset="0"/>
              <a:buChar char="•"/>
            </a:pPr>
            <a:r>
              <a:rPr lang="en-US" sz="2800" dirty="0" err="1"/>
              <a:t>Recognise</a:t>
            </a:r>
            <a:r>
              <a:rPr lang="en-US" sz="2800" dirty="0"/>
              <a:t> the emotions of the other person.</a:t>
            </a:r>
          </a:p>
        </p:txBody>
      </p:sp>
    </p:spTree>
    <p:extLst>
      <p:ext uri="{BB962C8B-B14F-4D97-AF65-F5344CB8AC3E}">
        <p14:creationId xmlns:p14="http://schemas.microsoft.com/office/powerpoint/2010/main" val="377870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e62c065-b0ae-4597-9c1a-64d3b2d18945}" enabled="0" method="" siteId="{1e62c065-b0ae-4597-9c1a-64d3b2d18945}" removed="1"/>
</clbl:labelList>
</file>

<file path=docProps/app.xml><?xml version="1.0" encoding="utf-8"?>
<Properties xmlns="http://schemas.openxmlformats.org/officeDocument/2006/extended-properties" xmlns:vt="http://schemas.openxmlformats.org/officeDocument/2006/docPropsVTypes">
  <TotalTime>0</TotalTime>
  <Words>1569</Words>
  <Application>Microsoft Office PowerPoint</Application>
  <PresentationFormat>Widescreen</PresentationFormat>
  <Paragraphs>86</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Danielle Hill</cp:lastModifiedBy>
  <cp:revision>20</cp:revision>
  <dcterms:created xsi:type="dcterms:W3CDTF">2022-07-30T09:24:38Z</dcterms:created>
  <dcterms:modified xsi:type="dcterms:W3CDTF">2026-03-13T21:17:50Z</dcterms:modified>
</cp:coreProperties>
</file>